
<file path=[Content_Types].xml><?xml version="1.0" encoding="utf-8"?>
<Types xmlns="http://schemas.openxmlformats.org/package/2006/content-types">
  <Default Extension="png" ContentType="image/png"/>
  <Default Extension="tiff" ContentType="image/tif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416" r:id="rId3"/>
    <p:sldId id="547" r:id="rId4"/>
    <p:sldId id="481" r:id="rId5"/>
    <p:sldId id="548" r:id="rId6"/>
    <p:sldId id="583" r:id="rId7"/>
    <p:sldId id="584" r:id="rId8"/>
    <p:sldId id="585" r:id="rId9"/>
    <p:sldId id="482" r:id="rId10"/>
    <p:sldId id="430" r:id="rId11"/>
    <p:sldId id="471" r:id="rId12"/>
    <p:sldId id="550" r:id="rId13"/>
    <p:sldId id="472" r:id="rId14"/>
    <p:sldId id="580" r:id="rId15"/>
    <p:sldId id="586" r:id="rId16"/>
    <p:sldId id="581" r:id="rId17"/>
    <p:sldId id="587" r:id="rId18"/>
    <p:sldId id="588" r:id="rId19"/>
    <p:sldId id="551" r:id="rId20"/>
    <p:sldId id="473" r:id="rId21"/>
    <p:sldId id="589" r:id="rId22"/>
    <p:sldId id="562" r:id="rId23"/>
    <p:sldId id="479" r:id="rId24"/>
    <p:sldId id="491" r:id="rId25"/>
    <p:sldId id="492" r:id="rId26"/>
    <p:sldId id="493" r:id="rId27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D57B"/>
    <a:srgbClr val="F0D870"/>
    <a:srgbClr val="EBDA72"/>
    <a:srgbClr val="E9D479"/>
    <a:srgbClr val="EEDB70"/>
    <a:srgbClr val="FFFFFF"/>
    <a:srgbClr val="BBC0C4"/>
    <a:srgbClr val="FEFEFE"/>
    <a:srgbClr val="ACB3A1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26" autoAdjust="0"/>
    <p:restoredTop sz="94660" autoAdjust="0"/>
  </p:normalViewPr>
  <p:slideViewPr>
    <p:cSldViewPr snapToGrid="0">
      <p:cViewPr>
        <p:scale>
          <a:sx n="73" d="100"/>
          <a:sy n="73" d="100"/>
        </p:scale>
        <p:origin x="-404" y="-32"/>
      </p:cViewPr>
      <p:guideLst>
        <p:guide orient="horz" pos="2259"/>
        <p:guide pos="383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2004" cy="72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commentAuthors" Target="commentAuthors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3.tiff"/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4.tiff"/><Relationship Id="rId3" Type="http://schemas.openxmlformats.org/officeDocument/2006/relationships/image" Target="../media/image18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1.tiff"/><Relationship Id="rId4" Type="http://schemas.openxmlformats.org/officeDocument/2006/relationships/image" Target="../media/image7.png"/><Relationship Id="rId3" Type="http://schemas.openxmlformats.org/officeDocument/2006/relationships/tags" Target="../tags/tag1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4.tiff"/><Relationship Id="rId3" Type="http://schemas.openxmlformats.org/officeDocument/2006/relationships/image" Target="../media/image18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4.tiff"/><Relationship Id="rId3" Type="http://schemas.openxmlformats.org/officeDocument/2006/relationships/image" Target="../media/image18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tiff"/><Relationship Id="rId3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tiff"/><Relationship Id="rId5" Type="http://schemas.openxmlformats.org/officeDocument/2006/relationships/image" Target="../media/image25.png"/><Relationship Id="rId4" Type="http://schemas.openxmlformats.org/officeDocument/2006/relationships/image" Target="../media/image6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png"/><Relationship Id="rId8" Type="http://schemas.openxmlformats.org/officeDocument/2006/relationships/image" Target="../media/image32.png"/><Relationship Id="rId7" Type="http://schemas.openxmlformats.org/officeDocument/2006/relationships/image" Target="../media/image31.png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37.png"/><Relationship Id="rId12" Type="http://schemas.openxmlformats.org/officeDocument/2006/relationships/image" Target="../media/image36.png"/><Relationship Id="rId11" Type="http://schemas.openxmlformats.org/officeDocument/2006/relationships/image" Target="../media/image35.png"/><Relationship Id="rId10" Type="http://schemas.openxmlformats.org/officeDocument/2006/relationships/image" Target="../media/image34.png"/><Relationship Id="rId1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5.png"/><Relationship Id="rId8" Type="http://schemas.openxmlformats.org/officeDocument/2006/relationships/tags" Target="../tags/tag12.xml"/><Relationship Id="rId7" Type="http://schemas.openxmlformats.org/officeDocument/2006/relationships/image" Target="../media/image39.jpeg"/><Relationship Id="rId6" Type="http://schemas.openxmlformats.org/officeDocument/2006/relationships/tags" Target="../tags/tag11.xml"/><Relationship Id="rId5" Type="http://schemas.openxmlformats.org/officeDocument/2006/relationships/image" Target="../media/image38.png"/><Relationship Id="rId4" Type="http://schemas.openxmlformats.org/officeDocument/2006/relationships/tags" Target="../tags/tag10.xml"/><Relationship Id="rId3" Type="http://schemas.openxmlformats.org/officeDocument/2006/relationships/image" Target="../media/image26.png"/><Relationship Id="rId2" Type="http://schemas.openxmlformats.org/officeDocument/2006/relationships/tags" Target="../tags/tag9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36.png"/><Relationship Id="rId10" Type="http://schemas.openxmlformats.org/officeDocument/2006/relationships/tags" Target="../tags/tag13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tiff"/><Relationship Id="rId4" Type="http://schemas.openxmlformats.org/officeDocument/2006/relationships/image" Target="../media/image9.png"/><Relationship Id="rId3" Type="http://schemas.openxmlformats.org/officeDocument/2006/relationships/tags" Target="../tags/tag2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2.tiff"/><Relationship Id="rId4" Type="http://schemas.openxmlformats.org/officeDocument/2006/relationships/image" Target="../media/image9.png"/><Relationship Id="rId3" Type="http://schemas.openxmlformats.org/officeDocument/2006/relationships/tags" Target="../tags/tag3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2.tiff"/><Relationship Id="rId4" Type="http://schemas.openxmlformats.org/officeDocument/2006/relationships/image" Target="../media/image9.png"/><Relationship Id="rId3" Type="http://schemas.openxmlformats.org/officeDocument/2006/relationships/tags" Target="../tags/tag4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2.tiff"/><Relationship Id="rId4" Type="http://schemas.openxmlformats.org/officeDocument/2006/relationships/image" Target="../media/image9.png"/><Relationship Id="rId3" Type="http://schemas.openxmlformats.org/officeDocument/2006/relationships/tags" Target="../tags/tag5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4.jpeg"/><Relationship Id="rId6" Type="http://schemas.openxmlformats.org/officeDocument/2006/relationships/image" Target="../media/image13.jpeg"/><Relationship Id="rId5" Type="http://schemas.openxmlformats.org/officeDocument/2006/relationships/image" Target="../media/image2.tiff"/><Relationship Id="rId4" Type="http://schemas.openxmlformats.org/officeDocument/2006/relationships/image" Target="../media/image9.png"/><Relationship Id="rId3" Type="http://schemas.openxmlformats.org/officeDocument/2006/relationships/tags" Target="../tags/tag6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tiff"/><Relationship Id="rId4" Type="http://schemas.openxmlformats.org/officeDocument/2006/relationships/image" Target="../media/image9.png"/><Relationship Id="rId3" Type="http://schemas.openxmlformats.org/officeDocument/2006/relationships/tags" Target="../tags/tag7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2.tiff"/><Relationship Id="rId4" Type="http://schemas.openxmlformats.org/officeDocument/2006/relationships/image" Target="../media/image9.png"/><Relationship Id="rId3" Type="http://schemas.openxmlformats.org/officeDocument/2006/relationships/tags" Target="../tags/tag8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人教版四年级下</a:t>
            </a:r>
            <a:endParaRPr lang="en-US" altLang="zh-CN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473835" y="788035"/>
            <a:ext cx="9488170" cy="209677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48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从同一位置观察用正方体搭成的3个几何组合体的形状</a:t>
            </a:r>
            <a:endParaRPr lang="zh-CN" altLang="en-US" sz="48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05" y="173355"/>
            <a:ext cx="3676015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观察物体（二）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4" name="Rectangle 23"/>
          <p:cNvSpPr>
            <a:spLocks noChangeArrowheads="1"/>
          </p:cNvSpPr>
          <p:nvPr/>
        </p:nvSpPr>
        <p:spPr bwMode="auto">
          <a:xfrm>
            <a:off x="1762394" y="4843347"/>
            <a:ext cx="180848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 algn="ctr">
              <a:defRPr/>
            </a:pP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从前面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5"/>
          <p:cNvGrpSpPr/>
          <p:nvPr/>
        </p:nvGrpSpPr>
        <p:grpSpPr bwMode="auto">
          <a:xfrm>
            <a:off x="1639570" y="2927350"/>
            <a:ext cx="2173605" cy="1456690"/>
            <a:chOff x="1428728" y="4520957"/>
            <a:chExt cx="1611570" cy="1080000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 flipH="1" flipV="1">
              <a:off x="1428690" y="4521116"/>
              <a:ext cx="539849" cy="539920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Rectangle 14"/>
            <p:cNvSpPr>
              <a:spLocks noChangeArrowheads="1"/>
            </p:cNvSpPr>
            <p:nvPr/>
          </p:nvSpPr>
          <p:spPr bwMode="auto">
            <a:xfrm flipH="1" flipV="1">
              <a:off x="1428690" y="5061037"/>
              <a:ext cx="539849" cy="539920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Rectangle 14"/>
            <p:cNvSpPr>
              <a:spLocks noChangeArrowheads="1"/>
            </p:cNvSpPr>
            <p:nvPr/>
          </p:nvSpPr>
          <p:spPr bwMode="auto">
            <a:xfrm flipH="1" flipV="1">
              <a:off x="2500449" y="5061037"/>
              <a:ext cx="539849" cy="539920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4"/>
            <p:cNvSpPr>
              <a:spLocks noChangeArrowheads="1"/>
            </p:cNvSpPr>
            <p:nvPr/>
          </p:nvSpPr>
          <p:spPr bwMode="auto">
            <a:xfrm flipH="1" flipV="1">
              <a:off x="1960600" y="5061037"/>
              <a:ext cx="539849" cy="539920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Rectangle 24"/>
          <p:cNvSpPr>
            <a:spLocks noChangeArrowheads="1"/>
          </p:cNvSpPr>
          <p:nvPr/>
        </p:nvSpPr>
        <p:spPr bwMode="auto">
          <a:xfrm>
            <a:off x="5355132" y="4842872"/>
            <a:ext cx="180848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 algn="ctr">
              <a:defRPr/>
            </a:pP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从上面看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6"/>
          <p:cNvGrpSpPr/>
          <p:nvPr/>
        </p:nvGrpSpPr>
        <p:grpSpPr bwMode="auto">
          <a:xfrm>
            <a:off x="5265420" y="3655695"/>
            <a:ext cx="2141855" cy="717550"/>
            <a:chOff x="3889124" y="5092461"/>
            <a:chExt cx="1611570" cy="540000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24" name="Rectangle 14"/>
            <p:cNvSpPr>
              <a:spLocks noChangeArrowheads="1"/>
            </p:cNvSpPr>
            <p:nvPr/>
          </p:nvSpPr>
          <p:spPr bwMode="auto">
            <a:xfrm flipH="1" flipV="1">
              <a:off x="3889676" y="5092404"/>
              <a:ext cx="539849" cy="540057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4"/>
            <p:cNvSpPr>
              <a:spLocks noChangeArrowheads="1"/>
            </p:cNvSpPr>
            <p:nvPr/>
          </p:nvSpPr>
          <p:spPr bwMode="auto">
            <a:xfrm flipH="1" flipV="1">
              <a:off x="4961435" y="5092404"/>
              <a:ext cx="539849" cy="540057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4"/>
            <p:cNvSpPr>
              <a:spLocks noChangeArrowheads="1"/>
            </p:cNvSpPr>
            <p:nvPr/>
          </p:nvSpPr>
          <p:spPr bwMode="auto">
            <a:xfrm flipH="1" flipV="1">
              <a:off x="4421586" y="5092404"/>
              <a:ext cx="539849" cy="540057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Rectangle 25"/>
          <p:cNvSpPr>
            <a:spLocks noChangeArrowheads="1"/>
          </p:cNvSpPr>
          <p:nvPr/>
        </p:nvSpPr>
        <p:spPr bwMode="auto">
          <a:xfrm>
            <a:off x="8947805" y="4843347"/>
            <a:ext cx="180848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 algn="ctr">
              <a:defRPr/>
            </a:pP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从左面看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7"/>
          <p:cNvGrpSpPr/>
          <p:nvPr/>
        </p:nvGrpSpPr>
        <p:grpSpPr bwMode="auto">
          <a:xfrm>
            <a:off x="9468485" y="2901315"/>
            <a:ext cx="766445" cy="1521460"/>
            <a:chOff x="7462728" y="4662491"/>
            <a:chExt cx="540001" cy="1071570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29" name="Rectangle 14"/>
            <p:cNvSpPr>
              <a:spLocks noChangeArrowheads="1"/>
            </p:cNvSpPr>
            <p:nvPr/>
          </p:nvSpPr>
          <p:spPr bwMode="auto">
            <a:xfrm flipH="1" flipV="1">
              <a:off x="7462728" y="5194004"/>
              <a:ext cx="539849" cy="540057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4"/>
            <p:cNvSpPr>
              <a:spLocks noChangeArrowheads="1"/>
            </p:cNvSpPr>
            <p:nvPr/>
          </p:nvSpPr>
          <p:spPr bwMode="auto">
            <a:xfrm flipH="1" flipV="1">
              <a:off x="7462728" y="4661889"/>
              <a:ext cx="539849" cy="541646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638040" y="681990"/>
            <a:ext cx="2924175" cy="1910080"/>
            <a:chOff x="6159128" y="1354548"/>
            <a:chExt cx="2139366" cy="141564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3" name="AutoShape 5"/>
            <p:cNvSpPr>
              <a:spLocks noChangeArrowheads="1"/>
            </p:cNvSpPr>
            <p:nvPr/>
          </p:nvSpPr>
          <p:spPr bwMode="auto">
            <a:xfrm>
              <a:off x="6159128" y="1962816"/>
              <a:ext cx="851380" cy="805629"/>
            </a:xfrm>
            <a:prstGeom prst="cube">
              <a:avLst>
                <a:gd name="adj" fmla="val 25000"/>
              </a:avLst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 anchor="ctr"/>
            <a:p>
              <a:pPr algn="ctr">
                <a:defRPr/>
              </a:pP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4" name="组合 1"/>
            <p:cNvGrpSpPr/>
            <p:nvPr/>
          </p:nvGrpSpPr>
          <p:grpSpPr bwMode="auto">
            <a:xfrm>
              <a:off x="6809394" y="1964568"/>
              <a:ext cx="1489100" cy="805628"/>
              <a:chOff x="3775352" y="1998926"/>
              <a:chExt cx="2167786" cy="1217349"/>
            </a:xfrm>
            <a:grpFill/>
          </p:grpSpPr>
          <p:sp>
            <p:nvSpPr>
              <p:cNvPr id="35" name="AutoShape 4"/>
              <p:cNvSpPr>
                <a:spLocks noChangeArrowheads="1"/>
              </p:cNvSpPr>
              <p:nvPr/>
            </p:nvSpPr>
            <p:spPr bwMode="auto">
              <a:xfrm>
                <a:off x="3775352" y="1998926"/>
                <a:ext cx="1239415" cy="1217349"/>
              </a:xfrm>
              <a:prstGeom prst="cube">
                <a:avLst>
                  <a:gd name="adj" fmla="val 25000"/>
                </a:avLst>
              </a:prstGeom>
              <a:grpFill/>
              <a:ln w="12700">
                <a:solidFill>
                  <a:schemeClr val="accent1">
                    <a:lumMod val="75000"/>
                  </a:schemeClr>
                </a:solidFill>
                <a:miter lim="800000"/>
              </a:ln>
            </p:spPr>
            <p:txBody>
              <a:bodyPr anchor="ctr"/>
              <a:p>
                <a:pPr algn="ctr">
                  <a:defRPr/>
                </a:pPr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AutoShape 5"/>
              <p:cNvSpPr>
                <a:spLocks noChangeArrowheads="1"/>
              </p:cNvSpPr>
              <p:nvPr/>
            </p:nvSpPr>
            <p:spPr bwMode="auto">
              <a:xfrm>
                <a:off x="4703724" y="1998926"/>
                <a:ext cx="1239414" cy="1217349"/>
              </a:xfrm>
              <a:prstGeom prst="cube">
                <a:avLst>
                  <a:gd name="adj" fmla="val 25000"/>
                </a:avLst>
              </a:prstGeom>
              <a:grpFill/>
              <a:ln w="12700">
                <a:solidFill>
                  <a:schemeClr val="accent1">
                    <a:lumMod val="75000"/>
                  </a:schemeClr>
                </a:solidFill>
                <a:miter lim="800000"/>
              </a:ln>
            </p:spPr>
            <p:txBody>
              <a:bodyPr anchor="ctr"/>
              <a:p>
                <a:pPr algn="ctr">
                  <a:defRPr/>
                </a:pPr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7" name="AutoShape 5"/>
            <p:cNvSpPr>
              <a:spLocks noChangeArrowheads="1"/>
            </p:cNvSpPr>
            <p:nvPr/>
          </p:nvSpPr>
          <p:spPr bwMode="auto">
            <a:xfrm>
              <a:off x="6161481" y="1354548"/>
              <a:ext cx="851381" cy="805628"/>
            </a:xfrm>
            <a:prstGeom prst="cube">
              <a:avLst>
                <a:gd name="adj" fmla="val 25000"/>
              </a:avLst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 anchor="ctr"/>
            <a:p>
              <a:pPr algn="ctr">
                <a:defRPr/>
              </a:pP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2" grpId="0" bldLvl="0" animBg="1"/>
      <p:bldP spid="2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24" name="文本框 24"/>
          <p:cNvSpPr txBox="1"/>
          <p:nvPr/>
        </p:nvSpPr>
        <p:spPr>
          <a:xfrm>
            <a:off x="582911" y="1428488"/>
            <a:ext cx="733609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活动建议：</a:t>
            </a:r>
            <a:endParaRPr lang="zh-CN"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4"/>
          <p:cNvSpPr txBox="1"/>
          <p:nvPr/>
        </p:nvSpPr>
        <p:spPr>
          <a:xfrm>
            <a:off x="1762125" y="2226945"/>
            <a:ext cx="80797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①用</a:t>
            </a:r>
            <a:r>
              <a:rPr 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4个</a:t>
            </a:r>
            <a:r>
              <a:rPr 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小正方体搭出一个立体图形。</a:t>
            </a:r>
            <a:endParaRPr lang="zh-CN"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24"/>
          <p:cNvSpPr txBox="1"/>
          <p:nvPr/>
        </p:nvSpPr>
        <p:spPr>
          <a:xfrm>
            <a:off x="1762125" y="3218815"/>
            <a:ext cx="89757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②想象从</a:t>
            </a:r>
            <a:r>
              <a:rPr 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不同方向</a:t>
            </a:r>
            <a:r>
              <a:rPr 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看到的形状并在纸上摆出来。</a:t>
            </a:r>
            <a:endParaRPr lang="zh-CN"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文本框 24"/>
          <p:cNvSpPr txBox="1"/>
          <p:nvPr/>
        </p:nvSpPr>
        <p:spPr>
          <a:xfrm>
            <a:off x="1762125" y="4210685"/>
            <a:ext cx="76701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③观察立体图形,</a:t>
            </a:r>
            <a:r>
              <a:rPr 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验证</a:t>
            </a:r>
            <a:r>
              <a:rPr 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想象的结果。</a:t>
            </a:r>
            <a:endParaRPr lang="zh-CN"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文本框 24"/>
          <p:cNvSpPr txBox="1"/>
          <p:nvPr/>
        </p:nvSpPr>
        <p:spPr>
          <a:xfrm>
            <a:off x="1762125" y="5202555"/>
            <a:ext cx="76701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强调</a:t>
            </a:r>
            <a:r>
              <a:rPr 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:只摆一个立体图形观察。</a:t>
            </a:r>
            <a:endParaRPr lang="zh-CN"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" grpId="0"/>
      <p:bldP spid="4" grpId="0"/>
      <p:bldP spid="10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4929505" y="480060"/>
            <a:ext cx="2891790" cy="1889125"/>
            <a:chOff x="6159128" y="1354548"/>
            <a:chExt cx="2139366" cy="141564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4" name="AutoShape 5"/>
            <p:cNvSpPr>
              <a:spLocks noChangeArrowheads="1"/>
            </p:cNvSpPr>
            <p:nvPr/>
          </p:nvSpPr>
          <p:spPr bwMode="auto">
            <a:xfrm>
              <a:off x="6159128" y="1962816"/>
              <a:ext cx="851380" cy="805629"/>
            </a:xfrm>
            <a:prstGeom prst="cube">
              <a:avLst>
                <a:gd name="adj" fmla="val 25000"/>
              </a:avLst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 anchor="ctr"/>
            <a:p>
              <a:pPr algn="ctr">
                <a:defRPr/>
              </a:pP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" name="组合 1"/>
            <p:cNvGrpSpPr/>
            <p:nvPr/>
          </p:nvGrpSpPr>
          <p:grpSpPr bwMode="auto">
            <a:xfrm>
              <a:off x="6809394" y="1964568"/>
              <a:ext cx="1489100" cy="805628"/>
              <a:chOff x="3775352" y="1998926"/>
              <a:chExt cx="2167786" cy="1217349"/>
            </a:xfrm>
            <a:grpFill/>
          </p:grpSpPr>
          <p:sp>
            <p:nvSpPr>
              <p:cNvPr id="7" name="AutoShape 4"/>
              <p:cNvSpPr>
                <a:spLocks noChangeArrowheads="1"/>
              </p:cNvSpPr>
              <p:nvPr/>
            </p:nvSpPr>
            <p:spPr bwMode="auto">
              <a:xfrm>
                <a:off x="3775352" y="1998926"/>
                <a:ext cx="1239415" cy="1217349"/>
              </a:xfrm>
              <a:prstGeom prst="cube">
                <a:avLst>
                  <a:gd name="adj" fmla="val 25000"/>
                </a:avLst>
              </a:prstGeom>
              <a:grpFill/>
              <a:ln w="12700">
                <a:solidFill>
                  <a:schemeClr val="accent1">
                    <a:lumMod val="75000"/>
                  </a:schemeClr>
                </a:solidFill>
                <a:miter lim="800000"/>
              </a:ln>
            </p:spPr>
            <p:txBody>
              <a:bodyPr anchor="ctr"/>
              <a:p>
                <a:pPr algn="ctr">
                  <a:defRPr/>
                </a:pPr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AutoShape 5"/>
              <p:cNvSpPr>
                <a:spLocks noChangeArrowheads="1"/>
              </p:cNvSpPr>
              <p:nvPr/>
            </p:nvSpPr>
            <p:spPr bwMode="auto">
              <a:xfrm>
                <a:off x="4703724" y="1998926"/>
                <a:ext cx="1239414" cy="1217349"/>
              </a:xfrm>
              <a:prstGeom prst="cube">
                <a:avLst>
                  <a:gd name="adj" fmla="val 25000"/>
                </a:avLst>
              </a:prstGeom>
              <a:grpFill/>
              <a:ln w="12700">
                <a:solidFill>
                  <a:schemeClr val="accent1">
                    <a:lumMod val="75000"/>
                  </a:schemeClr>
                </a:solidFill>
                <a:miter lim="800000"/>
              </a:ln>
            </p:spPr>
            <p:txBody>
              <a:bodyPr anchor="ctr"/>
              <a:p>
                <a:pPr algn="ctr">
                  <a:defRPr/>
                </a:pPr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" name="AutoShape 5"/>
            <p:cNvSpPr>
              <a:spLocks noChangeArrowheads="1"/>
            </p:cNvSpPr>
            <p:nvPr/>
          </p:nvSpPr>
          <p:spPr bwMode="auto">
            <a:xfrm>
              <a:off x="6809394" y="1354548"/>
              <a:ext cx="839708" cy="805628"/>
            </a:xfrm>
            <a:prstGeom prst="cube">
              <a:avLst>
                <a:gd name="adj" fmla="val 25000"/>
              </a:avLst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 anchor="ctr"/>
            <a:p>
              <a:pPr algn="ctr">
                <a:defRPr/>
              </a:pP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Rectangle 23"/>
          <p:cNvSpPr>
            <a:spLocks noChangeArrowheads="1"/>
          </p:cNvSpPr>
          <p:nvPr/>
        </p:nvSpPr>
        <p:spPr bwMode="auto">
          <a:xfrm>
            <a:off x="1532255" y="4960620"/>
            <a:ext cx="250888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algn="ctr">
              <a:defRPr/>
            </a:pP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从前面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4"/>
          <p:cNvSpPr>
            <a:spLocks noChangeArrowheads="1"/>
          </p:cNvSpPr>
          <p:nvPr/>
        </p:nvSpPr>
        <p:spPr bwMode="auto">
          <a:xfrm>
            <a:off x="5041265" y="4960620"/>
            <a:ext cx="250888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algn="ctr">
              <a:defRPr/>
            </a:pP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从上面看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8550275" y="4960620"/>
            <a:ext cx="250888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algn="ctr">
              <a:defRPr/>
            </a:pP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从左面看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5"/>
          <p:cNvGrpSpPr/>
          <p:nvPr/>
        </p:nvGrpSpPr>
        <p:grpSpPr bwMode="auto">
          <a:xfrm>
            <a:off x="1672590" y="3081655"/>
            <a:ext cx="2237105" cy="1498600"/>
            <a:chOff x="1428690" y="4521116"/>
            <a:chExt cx="1611608" cy="1079841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28" name="Rectangle 14"/>
            <p:cNvSpPr>
              <a:spLocks noChangeArrowheads="1"/>
            </p:cNvSpPr>
            <p:nvPr/>
          </p:nvSpPr>
          <p:spPr bwMode="auto">
            <a:xfrm flipH="1" flipV="1">
              <a:off x="1961142" y="4521116"/>
              <a:ext cx="539849" cy="539920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4"/>
            <p:cNvSpPr>
              <a:spLocks noChangeArrowheads="1"/>
            </p:cNvSpPr>
            <p:nvPr/>
          </p:nvSpPr>
          <p:spPr bwMode="auto">
            <a:xfrm flipH="1" flipV="1">
              <a:off x="1428690" y="5061037"/>
              <a:ext cx="539849" cy="539920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4"/>
            <p:cNvSpPr>
              <a:spLocks noChangeArrowheads="1"/>
            </p:cNvSpPr>
            <p:nvPr/>
          </p:nvSpPr>
          <p:spPr bwMode="auto">
            <a:xfrm flipH="1" flipV="1">
              <a:off x="2500449" y="5061037"/>
              <a:ext cx="539849" cy="539920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4"/>
            <p:cNvSpPr>
              <a:spLocks noChangeArrowheads="1"/>
            </p:cNvSpPr>
            <p:nvPr/>
          </p:nvSpPr>
          <p:spPr bwMode="auto">
            <a:xfrm flipH="1" flipV="1">
              <a:off x="1960600" y="5061037"/>
              <a:ext cx="539849" cy="539920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6"/>
          <p:cNvGrpSpPr/>
          <p:nvPr/>
        </p:nvGrpSpPr>
        <p:grpSpPr bwMode="auto">
          <a:xfrm>
            <a:off x="5182870" y="3830955"/>
            <a:ext cx="2235835" cy="749300"/>
            <a:chOff x="3889124" y="5092461"/>
            <a:chExt cx="1611570" cy="540000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3" name="Rectangle 14"/>
            <p:cNvSpPr>
              <a:spLocks noChangeArrowheads="1"/>
            </p:cNvSpPr>
            <p:nvPr/>
          </p:nvSpPr>
          <p:spPr bwMode="auto">
            <a:xfrm flipH="1" flipV="1">
              <a:off x="3889676" y="5092404"/>
              <a:ext cx="539849" cy="540057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4"/>
            <p:cNvSpPr>
              <a:spLocks noChangeArrowheads="1"/>
            </p:cNvSpPr>
            <p:nvPr/>
          </p:nvSpPr>
          <p:spPr bwMode="auto">
            <a:xfrm flipH="1" flipV="1">
              <a:off x="4961435" y="5092404"/>
              <a:ext cx="539849" cy="540057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4"/>
            <p:cNvSpPr>
              <a:spLocks noChangeArrowheads="1"/>
            </p:cNvSpPr>
            <p:nvPr/>
          </p:nvSpPr>
          <p:spPr bwMode="auto">
            <a:xfrm flipH="1" flipV="1">
              <a:off x="4421586" y="5092404"/>
              <a:ext cx="539849" cy="540057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7"/>
          <p:cNvGrpSpPr/>
          <p:nvPr/>
        </p:nvGrpSpPr>
        <p:grpSpPr bwMode="auto">
          <a:xfrm>
            <a:off x="9431655" y="3093720"/>
            <a:ext cx="748665" cy="1486535"/>
            <a:chOff x="7462728" y="4662491"/>
            <a:chExt cx="540001" cy="1071570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Rectangle 14"/>
            <p:cNvSpPr>
              <a:spLocks noChangeArrowheads="1"/>
            </p:cNvSpPr>
            <p:nvPr/>
          </p:nvSpPr>
          <p:spPr bwMode="auto">
            <a:xfrm flipH="1" flipV="1">
              <a:off x="7462728" y="5194004"/>
              <a:ext cx="539849" cy="540057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4"/>
            <p:cNvSpPr>
              <a:spLocks noChangeArrowheads="1"/>
            </p:cNvSpPr>
            <p:nvPr/>
          </p:nvSpPr>
          <p:spPr bwMode="auto">
            <a:xfrm flipH="1" flipV="1">
              <a:off x="7462728" y="4661889"/>
              <a:ext cx="539849" cy="541646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2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pSp>
        <p:nvGrpSpPr>
          <p:cNvPr id="29" name="组合 10"/>
          <p:cNvGrpSpPr/>
          <p:nvPr/>
        </p:nvGrpSpPr>
        <p:grpSpPr bwMode="auto">
          <a:xfrm>
            <a:off x="7465695" y="3261995"/>
            <a:ext cx="4127500" cy="3021965"/>
            <a:chOff x="4572000" y="3284984"/>
            <a:chExt cx="4203845" cy="3168352"/>
          </a:xfrm>
        </p:grpSpPr>
        <p:sp>
          <p:nvSpPr>
            <p:cNvPr id="30" name="圆角矩形 29"/>
            <p:cNvSpPr/>
            <p:nvPr/>
          </p:nvSpPr>
          <p:spPr>
            <a:xfrm>
              <a:off x="4572000" y="3284984"/>
              <a:ext cx="4176464" cy="3168352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p>
              <a:pPr algn="ctr">
                <a:defRPr/>
              </a:pP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1" name="组合 7"/>
            <p:cNvGrpSpPr/>
            <p:nvPr/>
          </p:nvGrpSpPr>
          <p:grpSpPr bwMode="auto">
            <a:xfrm>
              <a:off x="4583508" y="3531146"/>
              <a:ext cx="4192337" cy="2519404"/>
              <a:chOff x="4328968" y="3409688"/>
              <a:chExt cx="4735787" cy="2845994"/>
            </a:xfrm>
          </p:grpSpPr>
          <p:grpSp>
            <p:nvGrpSpPr>
              <p:cNvPr id="32" name="组合 1"/>
              <p:cNvGrpSpPr/>
              <p:nvPr/>
            </p:nvGrpSpPr>
            <p:grpSpPr bwMode="auto">
              <a:xfrm>
                <a:off x="5624988" y="3409688"/>
                <a:ext cx="1947393" cy="1347308"/>
                <a:chOff x="2858119" y="1081914"/>
                <a:chExt cx="3083674" cy="2133711"/>
              </a:xfrm>
            </p:grpSpPr>
            <p:sp>
              <p:nvSpPr>
                <p:cNvPr id="33" name="AutoShape 3"/>
                <p:cNvSpPr>
                  <a:spLocks noChangeArrowheads="1"/>
                </p:cNvSpPr>
                <p:nvPr/>
              </p:nvSpPr>
              <p:spPr bwMode="auto">
                <a:xfrm>
                  <a:off x="2858119" y="1993928"/>
                  <a:ext cx="1238013" cy="1218856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 w="12700">
                  <a:solidFill>
                    <a:schemeClr val="accent1">
                      <a:lumMod val="75000"/>
                    </a:schemeClr>
                  </a:solidFill>
                  <a:miter lim="800000"/>
                </a:ln>
              </p:spPr>
              <p:txBody>
                <a:bodyPr anchor="ctr"/>
                <a:p>
                  <a:pPr algn="ctr">
                    <a:defRPr/>
                  </a:pPr>
                  <a:endParaRPr lang="zh-CN" altLang="en-US" sz="20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4" name="AutoShape 4"/>
                <p:cNvSpPr>
                  <a:spLocks noChangeArrowheads="1"/>
                </p:cNvSpPr>
                <p:nvPr/>
              </p:nvSpPr>
              <p:spPr bwMode="auto">
                <a:xfrm>
                  <a:off x="3775271" y="1996767"/>
                  <a:ext cx="1238013" cy="1218858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 w="12700">
                  <a:solidFill>
                    <a:schemeClr val="accent1">
                      <a:lumMod val="75000"/>
                    </a:schemeClr>
                  </a:solidFill>
                  <a:miter lim="800000"/>
                </a:ln>
              </p:spPr>
              <p:txBody>
                <a:bodyPr anchor="ctr"/>
                <a:p>
                  <a:pPr algn="ctr">
                    <a:defRPr/>
                  </a:pPr>
                  <a:endParaRPr lang="zh-CN" altLang="en-US" sz="20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5" name="AutoShape 5"/>
                <p:cNvSpPr>
                  <a:spLocks noChangeArrowheads="1"/>
                </p:cNvSpPr>
                <p:nvPr/>
              </p:nvSpPr>
              <p:spPr bwMode="auto">
                <a:xfrm>
                  <a:off x="4703780" y="1996767"/>
                  <a:ext cx="1238013" cy="1218858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 w="12700">
                  <a:solidFill>
                    <a:schemeClr val="accent1">
                      <a:lumMod val="75000"/>
                    </a:schemeClr>
                  </a:solidFill>
                  <a:miter lim="800000"/>
                </a:ln>
              </p:spPr>
              <p:txBody>
                <a:bodyPr anchor="ctr"/>
                <a:p>
                  <a:pPr algn="ctr">
                    <a:defRPr/>
                  </a:pPr>
                  <a:endParaRPr lang="zh-CN" altLang="en-US" sz="20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6" name="AutoShape 6"/>
                <p:cNvSpPr>
                  <a:spLocks noChangeArrowheads="1"/>
                </p:cNvSpPr>
                <p:nvPr/>
              </p:nvSpPr>
              <p:spPr bwMode="auto">
                <a:xfrm>
                  <a:off x="3778110" y="1081914"/>
                  <a:ext cx="1240853" cy="1218858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 w="12700">
                  <a:solidFill>
                    <a:schemeClr val="accent1">
                      <a:lumMod val="75000"/>
                    </a:schemeClr>
                  </a:solidFill>
                  <a:miter lim="800000"/>
                </a:ln>
              </p:spPr>
              <p:txBody>
                <a:bodyPr anchor="ctr"/>
                <a:p>
                  <a:pPr algn="ctr">
                    <a:defRPr/>
                  </a:pPr>
                  <a:endParaRPr lang="zh-CN" altLang="en-US" sz="20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7" name="组合 1"/>
              <p:cNvGrpSpPr/>
              <p:nvPr/>
            </p:nvGrpSpPr>
            <p:grpSpPr bwMode="auto">
              <a:xfrm>
                <a:off x="4328968" y="5083507"/>
                <a:ext cx="1562755" cy="1172175"/>
                <a:chOff x="6267316" y="4206945"/>
                <a:chExt cx="2475450" cy="1856760"/>
              </a:xfrm>
            </p:grpSpPr>
            <p:sp>
              <p:nvSpPr>
                <p:cNvPr id="38" name="Rectangle 23"/>
                <p:cNvSpPr>
                  <a:spLocks noChangeArrowheads="1"/>
                </p:cNvSpPr>
                <p:nvPr/>
              </p:nvSpPr>
              <p:spPr bwMode="auto">
                <a:xfrm>
                  <a:off x="6267316" y="4206945"/>
                  <a:ext cx="2475450" cy="69094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p>
                  <a:pPr algn="ctr">
                    <a:defRPr/>
                  </a:pPr>
                  <a:r>
                    <a:rPr lang="zh-CN" altLang="en-US" sz="1800" dirty="0" smtClean="0">
                      <a:solidFill>
                        <a:srgbClr val="0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从前面</a:t>
                  </a:r>
                  <a:r>
                    <a:rPr lang="zh-CN" altLang="en-US" sz="1800" dirty="0">
                      <a:solidFill>
                        <a:srgbClr val="0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看</a:t>
                  </a:r>
                  <a:endParaRPr lang="zh-CN" altLang="en-US" sz="18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grpSp>
              <p:nvGrpSpPr>
                <p:cNvPr id="39" name="组合 5"/>
                <p:cNvGrpSpPr/>
                <p:nvPr/>
              </p:nvGrpSpPr>
              <p:grpSpPr bwMode="auto">
                <a:xfrm>
                  <a:off x="6705178" y="4984205"/>
                  <a:ext cx="1611313" cy="1079500"/>
                  <a:chOff x="1428690" y="4520957"/>
                  <a:chExt cx="1611608" cy="1080000"/>
                </a:xfrm>
              </p:grpSpPr>
              <p:sp>
                <p:nvSpPr>
                  <p:cNvPr id="40" name="Rectangle 14"/>
                  <p:cNvSpPr>
                    <a:spLocks noChangeArrowheads="1"/>
                  </p:cNvSpPr>
                  <p:nvPr/>
                </p:nvSpPr>
                <p:spPr bwMode="auto">
                  <a:xfrm flipH="1" flipV="1">
                    <a:off x="1964488" y="4516659"/>
                    <a:ext cx="536944" cy="543029"/>
                  </a:xfrm>
                  <a:prstGeom prst="rect">
                    <a:avLst/>
                  </a:prstGeom>
                  <a:solidFill>
                    <a:schemeClr val="accent5">
                      <a:lumMod val="60000"/>
                      <a:lumOff val="40000"/>
                    </a:schemeClr>
                  </a:solidFill>
                  <a:ln w="12700">
                    <a:solidFill>
                      <a:schemeClr val="accent1">
                        <a:lumMod val="75000"/>
                      </a:schemeClr>
                    </a:solidFill>
                    <a:miter lim="800000"/>
                  </a:ln>
                  <a:effectLst/>
                </p:spPr>
                <p:txBody>
                  <a:bodyPr anchor="ctr"/>
                  <a:p>
                    <a:pPr algn="ctr">
                      <a:defRPr/>
                    </a:pPr>
                    <a:endParaRPr lang="zh-CN" altLang="en-US" sz="200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1" name="Rectangle 14"/>
                  <p:cNvSpPr>
                    <a:spLocks noChangeArrowheads="1"/>
                  </p:cNvSpPr>
                  <p:nvPr/>
                </p:nvSpPr>
                <p:spPr bwMode="auto">
                  <a:xfrm flipH="1" flipV="1">
                    <a:off x="1433228" y="5059688"/>
                    <a:ext cx="539784" cy="540187"/>
                  </a:xfrm>
                  <a:prstGeom prst="rect">
                    <a:avLst/>
                  </a:prstGeom>
                  <a:solidFill>
                    <a:schemeClr val="accent5">
                      <a:lumMod val="60000"/>
                      <a:lumOff val="40000"/>
                    </a:schemeClr>
                  </a:solidFill>
                  <a:ln w="12700">
                    <a:solidFill>
                      <a:schemeClr val="accent1">
                        <a:lumMod val="75000"/>
                      </a:schemeClr>
                    </a:solidFill>
                    <a:miter lim="800000"/>
                  </a:ln>
                  <a:effectLst/>
                </p:spPr>
                <p:txBody>
                  <a:bodyPr anchor="ctr"/>
                  <a:p>
                    <a:pPr algn="ctr">
                      <a:defRPr/>
                    </a:pPr>
                    <a:endParaRPr lang="zh-CN" altLang="en-US" sz="200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2" name="Rectangle 14"/>
                  <p:cNvSpPr>
                    <a:spLocks noChangeArrowheads="1"/>
                  </p:cNvSpPr>
                  <p:nvPr/>
                </p:nvSpPr>
                <p:spPr bwMode="auto">
                  <a:xfrm flipH="1" flipV="1">
                    <a:off x="2501432" y="5059688"/>
                    <a:ext cx="539784" cy="540187"/>
                  </a:xfrm>
                  <a:prstGeom prst="rect">
                    <a:avLst/>
                  </a:prstGeom>
                  <a:solidFill>
                    <a:schemeClr val="accent5">
                      <a:lumMod val="60000"/>
                      <a:lumOff val="40000"/>
                    </a:schemeClr>
                  </a:solidFill>
                  <a:ln w="12700">
                    <a:solidFill>
                      <a:schemeClr val="accent1">
                        <a:lumMod val="75000"/>
                      </a:schemeClr>
                    </a:solidFill>
                    <a:miter lim="800000"/>
                  </a:ln>
                  <a:effectLst/>
                </p:spPr>
                <p:txBody>
                  <a:bodyPr anchor="ctr"/>
                  <a:p>
                    <a:pPr algn="ctr">
                      <a:defRPr/>
                    </a:pPr>
                    <a:endParaRPr lang="zh-CN" altLang="en-US" sz="200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3" name="Rectangle 14"/>
                  <p:cNvSpPr>
                    <a:spLocks noChangeArrowheads="1"/>
                  </p:cNvSpPr>
                  <p:nvPr/>
                </p:nvSpPr>
                <p:spPr bwMode="auto">
                  <a:xfrm flipH="1" flipV="1">
                    <a:off x="1964488" y="5059688"/>
                    <a:ext cx="536944" cy="540187"/>
                  </a:xfrm>
                  <a:prstGeom prst="rect">
                    <a:avLst/>
                  </a:prstGeom>
                  <a:solidFill>
                    <a:schemeClr val="accent5">
                      <a:lumMod val="60000"/>
                      <a:lumOff val="40000"/>
                    </a:schemeClr>
                  </a:solidFill>
                  <a:ln w="12700">
                    <a:solidFill>
                      <a:schemeClr val="accent1">
                        <a:lumMod val="75000"/>
                      </a:schemeClr>
                    </a:solidFill>
                    <a:miter lim="800000"/>
                  </a:ln>
                  <a:effectLst/>
                </p:spPr>
                <p:txBody>
                  <a:bodyPr anchor="ctr"/>
                  <a:p>
                    <a:pPr algn="ctr">
                      <a:defRPr/>
                    </a:pPr>
                    <a:endParaRPr lang="zh-CN" altLang="en-US" sz="200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grpSp>
            <p:nvGrpSpPr>
              <p:cNvPr id="44" name="组合 2"/>
              <p:cNvGrpSpPr/>
              <p:nvPr/>
            </p:nvGrpSpPr>
            <p:grpSpPr bwMode="auto">
              <a:xfrm>
                <a:off x="5957175" y="5083507"/>
                <a:ext cx="1562756" cy="1171469"/>
                <a:chOff x="3456325" y="4206945"/>
                <a:chExt cx="2475450" cy="1855641"/>
              </a:xfrm>
            </p:grpSpPr>
            <p:sp>
              <p:nvSpPr>
                <p:cNvPr id="45" name="Rectangle 24"/>
                <p:cNvSpPr>
                  <a:spLocks noChangeArrowheads="1"/>
                </p:cNvSpPr>
                <p:nvPr/>
              </p:nvSpPr>
              <p:spPr bwMode="auto">
                <a:xfrm>
                  <a:off x="3456325" y="4206945"/>
                  <a:ext cx="2475450" cy="69094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p>
                  <a:pPr algn="ctr">
                    <a:defRPr/>
                  </a:pPr>
                  <a:r>
                    <a:rPr lang="zh-CN" altLang="en-US" sz="1800" dirty="0">
                      <a:solidFill>
                        <a:srgbClr val="0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从上面看</a:t>
                  </a:r>
                  <a:endParaRPr lang="zh-CN" altLang="en-US" sz="18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grpSp>
              <p:nvGrpSpPr>
                <p:cNvPr id="46" name="组合 6"/>
                <p:cNvGrpSpPr/>
                <p:nvPr/>
              </p:nvGrpSpPr>
              <p:grpSpPr bwMode="auto">
                <a:xfrm>
                  <a:off x="3843951" y="5522836"/>
                  <a:ext cx="1611275" cy="539750"/>
                  <a:chOff x="3889124" y="5092461"/>
                  <a:chExt cx="1611570" cy="540000"/>
                </a:xfrm>
              </p:grpSpPr>
              <p:sp>
                <p:nvSpPr>
                  <p:cNvPr id="47" name="Rectangle 14"/>
                  <p:cNvSpPr>
                    <a:spLocks noChangeArrowheads="1"/>
                  </p:cNvSpPr>
                  <p:nvPr/>
                </p:nvSpPr>
                <p:spPr bwMode="auto">
                  <a:xfrm flipH="1" flipV="1">
                    <a:off x="3889929" y="5092311"/>
                    <a:ext cx="539784" cy="540188"/>
                  </a:xfrm>
                  <a:prstGeom prst="rect">
                    <a:avLst/>
                  </a:prstGeom>
                  <a:solidFill>
                    <a:schemeClr val="accent5">
                      <a:lumMod val="60000"/>
                      <a:lumOff val="40000"/>
                    </a:schemeClr>
                  </a:solidFill>
                  <a:ln w="12700">
                    <a:solidFill>
                      <a:schemeClr val="accent1">
                        <a:lumMod val="75000"/>
                      </a:schemeClr>
                    </a:solidFill>
                    <a:miter lim="800000"/>
                  </a:ln>
                  <a:effectLst/>
                </p:spPr>
                <p:txBody>
                  <a:bodyPr anchor="ctr"/>
                  <a:p>
                    <a:pPr algn="ctr">
                      <a:defRPr/>
                    </a:pPr>
                    <a:endParaRPr lang="zh-CN" altLang="en-US" sz="200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8" name="Rectangle 14"/>
                  <p:cNvSpPr>
                    <a:spLocks noChangeArrowheads="1"/>
                  </p:cNvSpPr>
                  <p:nvPr/>
                </p:nvSpPr>
                <p:spPr bwMode="auto">
                  <a:xfrm flipH="1" flipV="1">
                    <a:off x="4960975" y="5092311"/>
                    <a:ext cx="539784" cy="540188"/>
                  </a:xfrm>
                  <a:prstGeom prst="rect">
                    <a:avLst/>
                  </a:prstGeom>
                  <a:solidFill>
                    <a:schemeClr val="accent5">
                      <a:lumMod val="60000"/>
                      <a:lumOff val="40000"/>
                    </a:schemeClr>
                  </a:solidFill>
                  <a:ln w="12700">
                    <a:solidFill>
                      <a:schemeClr val="accent1">
                        <a:lumMod val="75000"/>
                      </a:schemeClr>
                    </a:solidFill>
                    <a:miter lim="800000"/>
                  </a:ln>
                  <a:effectLst/>
                </p:spPr>
                <p:txBody>
                  <a:bodyPr anchor="ctr"/>
                  <a:p>
                    <a:pPr algn="ctr">
                      <a:defRPr/>
                    </a:pPr>
                    <a:endParaRPr lang="zh-CN" altLang="en-US" sz="200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9" name="Rectangle 14"/>
                  <p:cNvSpPr>
                    <a:spLocks noChangeArrowheads="1"/>
                  </p:cNvSpPr>
                  <p:nvPr/>
                </p:nvSpPr>
                <p:spPr bwMode="auto">
                  <a:xfrm flipH="1" flipV="1">
                    <a:off x="4421191" y="5092311"/>
                    <a:ext cx="539784" cy="540188"/>
                  </a:xfrm>
                  <a:prstGeom prst="rect">
                    <a:avLst/>
                  </a:prstGeom>
                  <a:solidFill>
                    <a:schemeClr val="accent5">
                      <a:lumMod val="60000"/>
                      <a:lumOff val="40000"/>
                    </a:schemeClr>
                  </a:solidFill>
                  <a:ln w="12700">
                    <a:solidFill>
                      <a:schemeClr val="accent1">
                        <a:lumMod val="75000"/>
                      </a:schemeClr>
                    </a:solidFill>
                    <a:miter lim="800000"/>
                  </a:ln>
                  <a:effectLst/>
                </p:spPr>
                <p:txBody>
                  <a:bodyPr anchor="ctr"/>
                  <a:p>
                    <a:pPr algn="ctr">
                      <a:defRPr/>
                    </a:pPr>
                    <a:endParaRPr lang="zh-CN" altLang="en-US" sz="200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grpSp>
            <p:nvGrpSpPr>
              <p:cNvPr id="50" name="组合 3"/>
              <p:cNvGrpSpPr/>
              <p:nvPr/>
            </p:nvGrpSpPr>
            <p:grpSpPr bwMode="auto">
              <a:xfrm>
                <a:off x="7502000" y="5083507"/>
                <a:ext cx="1562755" cy="1171469"/>
                <a:chOff x="502387" y="4206945"/>
                <a:chExt cx="2475450" cy="1855641"/>
              </a:xfrm>
            </p:grpSpPr>
            <p:sp>
              <p:nvSpPr>
                <p:cNvPr id="51" name="Rectangle 25"/>
                <p:cNvSpPr>
                  <a:spLocks noChangeArrowheads="1"/>
                </p:cNvSpPr>
                <p:nvPr/>
              </p:nvSpPr>
              <p:spPr bwMode="auto">
                <a:xfrm>
                  <a:off x="502387" y="4206945"/>
                  <a:ext cx="2475450" cy="69094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p>
                  <a:pPr algn="ctr">
                    <a:defRPr/>
                  </a:pPr>
                  <a:r>
                    <a:rPr lang="zh-CN" altLang="en-US" sz="1800" dirty="0">
                      <a:solidFill>
                        <a:srgbClr val="0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从左面看</a:t>
                  </a:r>
                  <a:endParaRPr lang="zh-CN" altLang="en-US" sz="18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grpSp>
              <p:nvGrpSpPr>
                <p:cNvPr id="52" name="组合 7"/>
                <p:cNvGrpSpPr/>
                <p:nvPr/>
              </p:nvGrpSpPr>
              <p:grpSpPr bwMode="auto">
                <a:xfrm>
                  <a:off x="1548978" y="4991512"/>
                  <a:ext cx="539902" cy="1071074"/>
                  <a:chOff x="7462728" y="4662491"/>
                  <a:chExt cx="540001" cy="1071570"/>
                </a:xfrm>
              </p:grpSpPr>
              <p:sp>
                <p:nvSpPr>
                  <p:cNvPr id="53" name="Rectangle 14"/>
                  <p:cNvSpPr>
                    <a:spLocks noChangeArrowheads="1"/>
                  </p:cNvSpPr>
                  <p:nvPr/>
                </p:nvSpPr>
                <p:spPr bwMode="auto">
                  <a:xfrm flipH="1" flipV="1">
                    <a:off x="7462132" y="5193912"/>
                    <a:ext cx="539784" cy="540187"/>
                  </a:xfrm>
                  <a:prstGeom prst="rect">
                    <a:avLst/>
                  </a:prstGeom>
                  <a:solidFill>
                    <a:schemeClr val="accent5">
                      <a:lumMod val="60000"/>
                      <a:lumOff val="40000"/>
                    </a:schemeClr>
                  </a:solidFill>
                  <a:ln w="12700">
                    <a:solidFill>
                      <a:schemeClr val="accent1">
                        <a:lumMod val="75000"/>
                      </a:schemeClr>
                    </a:solidFill>
                    <a:miter lim="800000"/>
                  </a:ln>
                  <a:effectLst/>
                </p:spPr>
                <p:txBody>
                  <a:bodyPr anchor="ctr"/>
                  <a:p>
                    <a:pPr algn="ctr">
                      <a:defRPr/>
                    </a:pPr>
                    <a:endParaRPr lang="zh-CN" altLang="en-US" sz="200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54" name="Rectangle 14"/>
                  <p:cNvSpPr>
                    <a:spLocks noChangeArrowheads="1"/>
                  </p:cNvSpPr>
                  <p:nvPr/>
                </p:nvSpPr>
                <p:spPr bwMode="auto">
                  <a:xfrm flipH="1" flipV="1">
                    <a:off x="7462132" y="4662255"/>
                    <a:ext cx="539784" cy="540187"/>
                  </a:xfrm>
                  <a:prstGeom prst="rect">
                    <a:avLst/>
                  </a:prstGeom>
                  <a:solidFill>
                    <a:schemeClr val="accent5">
                      <a:lumMod val="60000"/>
                      <a:lumOff val="40000"/>
                    </a:schemeClr>
                  </a:solidFill>
                  <a:ln w="12700">
                    <a:solidFill>
                      <a:schemeClr val="accent1">
                        <a:lumMod val="75000"/>
                      </a:schemeClr>
                    </a:solidFill>
                    <a:miter lim="800000"/>
                  </a:ln>
                  <a:effectLst/>
                </p:spPr>
                <p:txBody>
                  <a:bodyPr anchor="ctr"/>
                  <a:p>
                    <a:pPr algn="ctr">
                      <a:defRPr/>
                    </a:pPr>
                    <a:endParaRPr lang="zh-CN" altLang="en-US" sz="200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</p:grpSp>
      </p:grpSp>
      <p:grpSp>
        <p:nvGrpSpPr>
          <p:cNvPr id="55" name="组合 9"/>
          <p:cNvGrpSpPr/>
          <p:nvPr/>
        </p:nvGrpSpPr>
        <p:grpSpPr bwMode="auto">
          <a:xfrm>
            <a:off x="1397000" y="1279525"/>
            <a:ext cx="4069080" cy="3053715"/>
            <a:chOff x="251521" y="1340768"/>
            <a:chExt cx="4219865" cy="3168352"/>
          </a:xfrm>
        </p:grpSpPr>
        <p:sp>
          <p:nvSpPr>
            <p:cNvPr id="56" name="圆角矩形 55"/>
            <p:cNvSpPr/>
            <p:nvPr/>
          </p:nvSpPr>
          <p:spPr>
            <a:xfrm>
              <a:off x="251521" y="1340768"/>
              <a:ext cx="4176464" cy="3168352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p>
              <a:pPr algn="ctr">
                <a:defRPr/>
              </a:pP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7" name="组合 6"/>
            <p:cNvGrpSpPr/>
            <p:nvPr/>
          </p:nvGrpSpPr>
          <p:grpSpPr bwMode="auto">
            <a:xfrm>
              <a:off x="341465" y="1477349"/>
              <a:ext cx="4129921" cy="2701793"/>
              <a:chOff x="316179" y="1477442"/>
              <a:chExt cx="4657095" cy="3046670"/>
            </a:xfrm>
          </p:grpSpPr>
          <p:grpSp>
            <p:nvGrpSpPr>
              <p:cNvPr id="58" name="组合 1"/>
              <p:cNvGrpSpPr/>
              <p:nvPr/>
            </p:nvGrpSpPr>
            <p:grpSpPr bwMode="auto">
              <a:xfrm>
                <a:off x="1510739" y="1477442"/>
                <a:ext cx="2087179" cy="1441650"/>
                <a:chOff x="2856557" y="1084356"/>
                <a:chExt cx="3085659" cy="2131581"/>
              </a:xfrm>
            </p:grpSpPr>
            <p:sp>
              <p:nvSpPr>
                <p:cNvPr id="59" name="AutoShape 3"/>
                <p:cNvSpPr>
                  <a:spLocks noChangeArrowheads="1"/>
                </p:cNvSpPr>
                <p:nvPr/>
              </p:nvSpPr>
              <p:spPr bwMode="auto">
                <a:xfrm>
                  <a:off x="2856557" y="1995243"/>
                  <a:ext cx="1241145" cy="1218047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 w="12700">
                  <a:solidFill>
                    <a:schemeClr val="accent1">
                      <a:lumMod val="75000"/>
                    </a:schemeClr>
                  </a:solidFill>
                  <a:miter lim="800000"/>
                </a:ln>
              </p:spPr>
              <p:txBody>
                <a:bodyPr anchor="ctr"/>
                <a:p>
                  <a:pPr algn="ctr">
                    <a:defRPr/>
                  </a:pPr>
                  <a:endParaRPr lang="zh-CN" altLang="en-US" sz="20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0" name="AutoShape 4"/>
                <p:cNvSpPr>
                  <a:spLocks noChangeArrowheads="1"/>
                </p:cNvSpPr>
                <p:nvPr/>
              </p:nvSpPr>
              <p:spPr bwMode="auto">
                <a:xfrm>
                  <a:off x="3774846" y="2000539"/>
                  <a:ext cx="1238498" cy="1215398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 w="12700">
                  <a:solidFill>
                    <a:schemeClr val="accent1">
                      <a:lumMod val="75000"/>
                    </a:schemeClr>
                  </a:solidFill>
                  <a:miter lim="800000"/>
                </a:ln>
              </p:spPr>
              <p:txBody>
                <a:bodyPr anchor="ctr"/>
                <a:p>
                  <a:pPr algn="ctr">
                    <a:defRPr/>
                  </a:pPr>
                  <a:endParaRPr lang="zh-CN" altLang="en-US" sz="20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1" name="AutoShape 5"/>
                <p:cNvSpPr>
                  <a:spLocks noChangeArrowheads="1"/>
                </p:cNvSpPr>
                <p:nvPr/>
              </p:nvSpPr>
              <p:spPr bwMode="auto">
                <a:xfrm>
                  <a:off x="4703718" y="2000539"/>
                  <a:ext cx="1238498" cy="1215398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 w="12700">
                  <a:solidFill>
                    <a:schemeClr val="accent1">
                      <a:lumMod val="75000"/>
                    </a:schemeClr>
                  </a:solidFill>
                  <a:miter lim="800000"/>
                </a:ln>
              </p:spPr>
              <p:txBody>
                <a:bodyPr anchor="ctr"/>
                <a:p>
                  <a:pPr algn="ctr">
                    <a:defRPr/>
                  </a:pPr>
                  <a:endParaRPr lang="zh-CN" altLang="en-US" sz="20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2" name="AutoShape 6"/>
                <p:cNvSpPr>
                  <a:spLocks noChangeArrowheads="1"/>
                </p:cNvSpPr>
                <p:nvPr/>
              </p:nvSpPr>
              <p:spPr bwMode="auto">
                <a:xfrm>
                  <a:off x="2857462" y="1084356"/>
                  <a:ext cx="1238498" cy="1215398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 w="12700">
                  <a:solidFill>
                    <a:schemeClr val="accent1">
                      <a:lumMod val="75000"/>
                    </a:schemeClr>
                  </a:solidFill>
                  <a:miter lim="800000"/>
                </a:ln>
              </p:spPr>
              <p:txBody>
                <a:bodyPr anchor="ctr"/>
                <a:p>
                  <a:pPr algn="ctr">
                    <a:defRPr/>
                  </a:pPr>
                  <a:endParaRPr lang="zh-CN" altLang="en-US" sz="20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3" name="Rectangle 24"/>
              <p:cNvSpPr>
                <a:spLocks noChangeArrowheads="1"/>
              </p:cNvSpPr>
              <p:nvPr/>
            </p:nvSpPr>
            <p:spPr bwMode="auto">
              <a:xfrm>
                <a:off x="1923625" y="3271892"/>
                <a:ext cx="1560341" cy="43090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zh-CN" altLang="en-US" sz="18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从上面看</a:t>
                </a:r>
                <a:endParaRPr lang="zh-CN" altLang="en-US" sz="18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64" name="组合 63"/>
              <p:cNvGrpSpPr/>
              <p:nvPr/>
            </p:nvGrpSpPr>
            <p:grpSpPr bwMode="auto">
              <a:xfrm>
                <a:off x="316179" y="3271892"/>
                <a:ext cx="1560341" cy="1252220"/>
                <a:chOff x="6347713" y="4211807"/>
                <a:chExt cx="2307574" cy="1851898"/>
              </a:xfrm>
            </p:grpSpPr>
            <p:sp>
              <p:nvSpPr>
                <p:cNvPr id="65" name="Rectangle 23"/>
                <p:cNvSpPr>
                  <a:spLocks noChangeArrowheads="1"/>
                </p:cNvSpPr>
                <p:nvPr/>
              </p:nvSpPr>
              <p:spPr bwMode="auto">
                <a:xfrm>
                  <a:off x="6347713" y="4211807"/>
                  <a:ext cx="2307574" cy="63726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p>
                  <a:pPr algn="ctr">
                    <a:defRPr/>
                  </a:pPr>
                  <a:r>
                    <a:rPr lang="zh-CN" altLang="en-US" sz="1800" smtClean="0">
                      <a:solidFill>
                        <a:srgbClr val="0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从前面</a:t>
                  </a:r>
                  <a:r>
                    <a:rPr lang="zh-CN" altLang="en-US" sz="1800" dirty="0">
                      <a:solidFill>
                        <a:srgbClr val="0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看</a:t>
                  </a:r>
                  <a:endParaRPr lang="zh-CN" altLang="en-US" sz="18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grpSp>
              <p:nvGrpSpPr>
                <p:cNvPr id="66" name="组合 5"/>
                <p:cNvGrpSpPr/>
                <p:nvPr/>
              </p:nvGrpSpPr>
              <p:grpSpPr bwMode="auto">
                <a:xfrm>
                  <a:off x="6705216" y="4984205"/>
                  <a:ext cx="1611275" cy="1079500"/>
                  <a:chOff x="1428728" y="4520957"/>
                  <a:chExt cx="1611570" cy="1080000"/>
                </a:xfrm>
              </p:grpSpPr>
              <p:sp>
                <p:nvSpPr>
                  <p:cNvPr id="67" name="Rectangle 14"/>
                  <p:cNvSpPr>
                    <a:spLocks noChangeArrowheads="1"/>
                  </p:cNvSpPr>
                  <p:nvPr/>
                </p:nvSpPr>
                <p:spPr bwMode="auto">
                  <a:xfrm flipH="1" flipV="1">
                    <a:off x="1424211" y="4521922"/>
                    <a:ext cx="540141" cy="540545"/>
                  </a:xfrm>
                  <a:prstGeom prst="rect">
                    <a:avLst/>
                  </a:prstGeom>
                  <a:solidFill>
                    <a:schemeClr val="accent5">
                      <a:lumMod val="60000"/>
                      <a:lumOff val="40000"/>
                    </a:schemeClr>
                  </a:solidFill>
                  <a:ln w="12700">
                    <a:solidFill>
                      <a:schemeClr val="accent1">
                        <a:lumMod val="75000"/>
                      </a:schemeClr>
                    </a:solidFill>
                    <a:miter lim="800000"/>
                  </a:ln>
                  <a:effectLst/>
                </p:spPr>
                <p:txBody>
                  <a:bodyPr anchor="ctr"/>
                  <a:p>
                    <a:pPr algn="ctr">
                      <a:defRPr/>
                    </a:pPr>
                    <a:endParaRPr lang="zh-CN" altLang="en-US" sz="200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68" name="Rectangle 14"/>
                  <p:cNvSpPr>
                    <a:spLocks noChangeArrowheads="1"/>
                  </p:cNvSpPr>
                  <p:nvPr/>
                </p:nvSpPr>
                <p:spPr bwMode="auto">
                  <a:xfrm flipH="1" flipV="1">
                    <a:off x="1424211" y="5062467"/>
                    <a:ext cx="540141" cy="537894"/>
                  </a:xfrm>
                  <a:prstGeom prst="rect">
                    <a:avLst/>
                  </a:prstGeom>
                  <a:solidFill>
                    <a:schemeClr val="accent5">
                      <a:lumMod val="60000"/>
                      <a:lumOff val="40000"/>
                    </a:schemeClr>
                  </a:solidFill>
                  <a:ln w="12700">
                    <a:solidFill>
                      <a:schemeClr val="accent1">
                        <a:lumMod val="75000"/>
                      </a:schemeClr>
                    </a:solidFill>
                    <a:miter lim="800000"/>
                  </a:ln>
                  <a:effectLst/>
                </p:spPr>
                <p:txBody>
                  <a:bodyPr anchor="ctr"/>
                  <a:p>
                    <a:pPr algn="ctr">
                      <a:defRPr/>
                    </a:pPr>
                    <a:endParaRPr lang="zh-CN" altLang="en-US" sz="200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69" name="Rectangle 14"/>
                  <p:cNvSpPr>
                    <a:spLocks noChangeArrowheads="1"/>
                  </p:cNvSpPr>
                  <p:nvPr/>
                </p:nvSpPr>
                <p:spPr bwMode="auto">
                  <a:xfrm flipH="1" flipV="1">
                    <a:off x="2499198" y="5062467"/>
                    <a:ext cx="540141" cy="537894"/>
                  </a:xfrm>
                  <a:prstGeom prst="rect">
                    <a:avLst/>
                  </a:prstGeom>
                  <a:solidFill>
                    <a:schemeClr val="accent5">
                      <a:lumMod val="60000"/>
                      <a:lumOff val="40000"/>
                    </a:schemeClr>
                  </a:solidFill>
                  <a:ln w="12700">
                    <a:solidFill>
                      <a:schemeClr val="accent1">
                        <a:lumMod val="75000"/>
                      </a:schemeClr>
                    </a:solidFill>
                    <a:miter lim="800000"/>
                  </a:ln>
                  <a:effectLst/>
                </p:spPr>
                <p:txBody>
                  <a:bodyPr anchor="ctr"/>
                  <a:p>
                    <a:pPr algn="ctr">
                      <a:defRPr/>
                    </a:pPr>
                    <a:endParaRPr lang="zh-CN" altLang="en-US" sz="200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0" name="Rectangle 14"/>
                  <p:cNvSpPr>
                    <a:spLocks noChangeArrowheads="1"/>
                  </p:cNvSpPr>
                  <p:nvPr/>
                </p:nvSpPr>
                <p:spPr bwMode="auto">
                  <a:xfrm flipH="1" flipV="1">
                    <a:off x="1956410" y="5062467"/>
                    <a:ext cx="542788" cy="537894"/>
                  </a:xfrm>
                  <a:prstGeom prst="rect">
                    <a:avLst/>
                  </a:prstGeom>
                  <a:solidFill>
                    <a:schemeClr val="accent5">
                      <a:lumMod val="60000"/>
                      <a:lumOff val="40000"/>
                    </a:schemeClr>
                  </a:solidFill>
                  <a:ln w="12700">
                    <a:solidFill>
                      <a:schemeClr val="accent1">
                        <a:lumMod val="75000"/>
                      </a:schemeClr>
                    </a:solidFill>
                    <a:miter lim="800000"/>
                  </a:ln>
                  <a:effectLst/>
                </p:spPr>
                <p:txBody>
                  <a:bodyPr anchor="ctr"/>
                  <a:p>
                    <a:pPr algn="ctr">
                      <a:defRPr/>
                    </a:pPr>
                    <a:endParaRPr lang="zh-CN" altLang="en-US" sz="200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grpSp>
            <p:nvGrpSpPr>
              <p:cNvPr id="71" name="组合 6"/>
              <p:cNvGrpSpPr/>
              <p:nvPr/>
            </p:nvGrpSpPr>
            <p:grpSpPr bwMode="auto">
              <a:xfrm>
                <a:off x="2129704" y="4158386"/>
                <a:ext cx="1089515" cy="364969"/>
                <a:chOff x="3889124" y="5092461"/>
                <a:chExt cx="1611570" cy="540000"/>
              </a:xfrm>
            </p:grpSpPr>
            <p:sp>
              <p:nvSpPr>
                <p:cNvPr id="72" name="Rectangle 14"/>
                <p:cNvSpPr>
                  <a:spLocks noChangeArrowheads="1"/>
                </p:cNvSpPr>
                <p:nvPr/>
              </p:nvSpPr>
              <p:spPr bwMode="auto">
                <a:xfrm flipH="1" flipV="1">
                  <a:off x="3889696" y="5092441"/>
                  <a:ext cx="540141" cy="540544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 w="12700">
                  <a:solidFill>
                    <a:schemeClr val="accent1">
                      <a:lumMod val="75000"/>
                    </a:schemeClr>
                  </a:solidFill>
                  <a:miter lim="800000"/>
                </a:ln>
                <a:effectLst/>
              </p:spPr>
              <p:txBody>
                <a:bodyPr anchor="ctr"/>
                <a:p>
                  <a:pPr algn="ctr">
                    <a:defRPr/>
                  </a:pPr>
                  <a:endParaRPr lang="zh-CN" altLang="en-US" sz="20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3" name="Rectangle 14"/>
                <p:cNvSpPr>
                  <a:spLocks noChangeArrowheads="1"/>
                </p:cNvSpPr>
                <p:nvPr/>
              </p:nvSpPr>
              <p:spPr bwMode="auto">
                <a:xfrm flipH="1" flipV="1">
                  <a:off x="4962036" y="5092441"/>
                  <a:ext cx="537492" cy="540544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 w="12700">
                  <a:solidFill>
                    <a:schemeClr val="accent1">
                      <a:lumMod val="75000"/>
                    </a:schemeClr>
                  </a:solidFill>
                  <a:miter lim="800000"/>
                </a:ln>
                <a:effectLst/>
              </p:spPr>
              <p:txBody>
                <a:bodyPr anchor="ctr"/>
                <a:p>
                  <a:pPr algn="ctr">
                    <a:defRPr/>
                  </a:pPr>
                  <a:endParaRPr lang="zh-CN" altLang="en-US" sz="20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4" name="Rectangle 14"/>
                <p:cNvSpPr>
                  <a:spLocks noChangeArrowheads="1"/>
                </p:cNvSpPr>
                <p:nvPr/>
              </p:nvSpPr>
              <p:spPr bwMode="auto">
                <a:xfrm flipH="1" flipV="1">
                  <a:off x="4421895" y="5092441"/>
                  <a:ext cx="540141" cy="540544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 w="12700">
                  <a:solidFill>
                    <a:schemeClr val="accent1">
                      <a:lumMod val="75000"/>
                    </a:schemeClr>
                  </a:solidFill>
                  <a:miter lim="800000"/>
                </a:ln>
                <a:effectLst/>
              </p:spPr>
              <p:txBody>
                <a:bodyPr anchor="ctr"/>
                <a:p>
                  <a:pPr algn="ctr">
                    <a:defRPr/>
                  </a:pPr>
                  <a:endParaRPr lang="zh-CN" altLang="en-US" sz="20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75" name="组合 43"/>
              <p:cNvGrpSpPr/>
              <p:nvPr/>
            </p:nvGrpSpPr>
            <p:grpSpPr bwMode="auto">
              <a:xfrm>
                <a:off x="3412933" y="3271892"/>
                <a:ext cx="1560341" cy="1251464"/>
                <a:chOff x="587284" y="4211807"/>
                <a:chExt cx="2307575" cy="1850779"/>
              </a:xfrm>
            </p:grpSpPr>
            <p:sp>
              <p:nvSpPr>
                <p:cNvPr id="76" name="Rectangle 25"/>
                <p:cNvSpPr>
                  <a:spLocks noChangeArrowheads="1"/>
                </p:cNvSpPr>
                <p:nvPr/>
              </p:nvSpPr>
              <p:spPr bwMode="auto">
                <a:xfrm>
                  <a:off x="587284" y="4211807"/>
                  <a:ext cx="2307575" cy="63725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p>
                  <a:pPr algn="ctr">
                    <a:defRPr/>
                  </a:pPr>
                  <a:r>
                    <a:rPr lang="zh-CN" altLang="en-US" sz="1800" dirty="0">
                      <a:solidFill>
                        <a:srgbClr val="0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从左面看</a:t>
                  </a:r>
                  <a:endParaRPr lang="zh-CN" altLang="en-US" sz="18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grpSp>
              <p:nvGrpSpPr>
                <p:cNvPr id="77" name="组合 7"/>
                <p:cNvGrpSpPr/>
                <p:nvPr/>
              </p:nvGrpSpPr>
              <p:grpSpPr bwMode="auto">
                <a:xfrm>
                  <a:off x="1548978" y="4991512"/>
                  <a:ext cx="539902" cy="1071074"/>
                  <a:chOff x="7462728" y="4662491"/>
                  <a:chExt cx="540001" cy="1071570"/>
                </a:xfrm>
              </p:grpSpPr>
              <p:sp>
                <p:nvSpPr>
                  <p:cNvPr id="78" name="Rectangle 14"/>
                  <p:cNvSpPr>
                    <a:spLocks noChangeArrowheads="1"/>
                  </p:cNvSpPr>
                  <p:nvPr/>
                </p:nvSpPr>
                <p:spPr bwMode="auto">
                  <a:xfrm flipH="1" flipV="1">
                    <a:off x="7462893" y="5194039"/>
                    <a:ext cx="540141" cy="540544"/>
                  </a:xfrm>
                  <a:prstGeom prst="rect">
                    <a:avLst/>
                  </a:prstGeom>
                  <a:solidFill>
                    <a:schemeClr val="accent5">
                      <a:lumMod val="60000"/>
                      <a:lumOff val="40000"/>
                    </a:schemeClr>
                  </a:solidFill>
                  <a:ln w="12700">
                    <a:solidFill>
                      <a:schemeClr val="accent1">
                        <a:lumMod val="75000"/>
                      </a:schemeClr>
                    </a:solidFill>
                    <a:miter lim="800000"/>
                  </a:ln>
                  <a:effectLst/>
                </p:spPr>
                <p:txBody>
                  <a:bodyPr anchor="ctr"/>
                  <a:p>
                    <a:pPr algn="ctr">
                      <a:defRPr/>
                    </a:pPr>
                    <a:endParaRPr lang="zh-CN" altLang="en-US" sz="200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9" name="Rectangle 14"/>
                  <p:cNvSpPr>
                    <a:spLocks noChangeArrowheads="1"/>
                  </p:cNvSpPr>
                  <p:nvPr/>
                </p:nvSpPr>
                <p:spPr bwMode="auto">
                  <a:xfrm flipH="1" flipV="1">
                    <a:off x="7462893" y="4666744"/>
                    <a:ext cx="540141" cy="537894"/>
                  </a:xfrm>
                  <a:prstGeom prst="rect">
                    <a:avLst/>
                  </a:prstGeom>
                  <a:solidFill>
                    <a:schemeClr val="accent5">
                      <a:lumMod val="60000"/>
                      <a:lumOff val="40000"/>
                    </a:schemeClr>
                  </a:solidFill>
                  <a:ln w="12700">
                    <a:solidFill>
                      <a:schemeClr val="accent1">
                        <a:lumMod val="75000"/>
                      </a:schemeClr>
                    </a:solidFill>
                    <a:miter lim="800000"/>
                  </a:ln>
                  <a:effectLst/>
                </p:spPr>
                <p:txBody>
                  <a:bodyPr anchor="ctr"/>
                  <a:p>
                    <a:pPr algn="ctr">
                      <a:defRPr/>
                    </a:pPr>
                    <a:endParaRPr lang="zh-CN" altLang="en-US" sz="200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</p:grpSp>
      </p:grpSp>
      <p:sp>
        <p:nvSpPr>
          <p:cNvPr id="80" name="矩形 79"/>
          <p:cNvSpPr/>
          <p:nvPr/>
        </p:nvSpPr>
        <p:spPr>
          <a:xfrm>
            <a:off x="5604510" y="1460500"/>
            <a:ext cx="5988685" cy="156845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  <a:defRPr/>
            </a:pPr>
            <a:r>
              <a:rPr lang="zh-CN" altLang="zh-CN" sz="32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从不同的</a:t>
            </a:r>
            <a:r>
              <a:rPr lang="zh-CN" altLang="zh-CN" sz="32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方向观察一个立体图形，所看到的形状是不同的。</a:t>
            </a:r>
            <a:endParaRPr lang="zh-CN" altLang="zh-CN" sz="3200" kern="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1398270" y="4537075"/>
            <a:ext cx="6022340" cy="1568450"/>
          </a:xfrm>
          <a:prstGeom prst="rect">
            <a:avLst/>
          </a:prstGeom>
        </p:spPr>
        <p:txBody>
          <a:bodyPr wrap="square">
            <a:spAutoFit/>
          </a:bodyPr>
          <a:p>
            <a:pPr lvl="0" algn="l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zh-CN" sz="32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从相同的方向观察不同的立体图形,所看到的形状可能是相同的。</a:t>
            </a:r>
            <a:endParaRPr lang="zh-CN" altLang="zh-CN" sz="3200" kern="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4" name="Rectangle 23"/>
          <p:cNvSpPr>
            <a:spLocks noChangeArrowheads="1"/>
          </p:cNvSpPr>
          <p:nvPr/>
        </p:nvSpPr>
        <p:spPr bwMode="auto">
          <a:xfrm>
            <a:off x="1762394" y="4843347"/>
            <a:ext cx="180848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 algn="ctr">
              <a:defRPr/>
            </a:pP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从前面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5"/>
          <p:cNvGrpSpPr/>
          <p:nvPr/>
        </p:nvGrpSpPr>
        <p:grpSpPr bwMode="auto">
          <a:xfrm>
            <a:off x="1639519" y="2941534"/>
            <a:ext cx="2173656" cy="1442506"/>
            <a:chOff x="1428690" y="4531473"/>
            <a:chExt cx="1611608" cy="1069484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 flipH="1" flipV="1">
              <a:off x="2500245" y="4531473"/>
              <a:ext cx="539849" cy="539920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Rectangle 14"/>
            <p:cNvSpPr>
              <a:spLocks noChangeArrowheads="1"/>
            </p:cNvSpPr>
            <p:nvPr/>
          </p:nvSpPr>
          <p:spPr bwMode="auto">
            <a:xfrm flipH="1" flipV="1">
              <a:off x="1428690" y="5061037"/>
              <a:ext cx="539849" cy="539920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Rectangle 14"/>
            <p:cNvSpPr>
              <a:spLocks noChangeArrowheads="1"/>
            </p:cNvSpPr>
            <p:nvPr/>
          </p:nvSpPr>
          <p:spPr bwMode="auto">
            <a:xfrm flipH="1" flipV="1">
              <a:off x="2500449" y="5061037"/>
              <a:ext cx="539849" cy="539920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4"/>
            <p:cNvSpPr>
              <a:spLocks noChangeArrowheads="1"/>
            </p:cNvSpPr>
            <p:nvPr/>
          </p:nvSpPr>
          <p:spPr bwMode="auto">
            <a:xfrm flipH="1" flipV="1">
              <a:off x="1960600" y="5061037"/>
              <a:ext cx="539849" cy="539920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Rectangle 24"/>
          <p:cNvSpPr>
            <a:spLocks noChangeArrowheads="1"/>
          </p:cNvSpPr>
          <p:nvPr/>
        </p:nvSpPr>
        <p:spPr bwMode="auto">
          <a:xfrm>
            <a:off x="5355132" y="4842872"/>
            <a:ext cx="180848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 algn="ctr">
              <a:defRPr/>
            </a:pP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从上面看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6"/>
          <p:cNvGrpSpPr/>
          <p:nvPr/>
        </p:nvGrpSpPr>
        <p:grpSpPr bwMode="auto">
          <a:xfrm>
            <a:off x="5265420" y="3655695"/>
            <a:ext cx="2141855" cy="717550"/>
            <a:chOff x="3889124" y="5092461"/>
            <a:chExt cx="1611570" cy="540000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24" name="Rectangle 14"/>
            <p:cNvSpPr>
              <a:spLocks noChangeArrowheads="1"/>
            </p:cNvSpPr>
            <p:nvPr/>
          </p:nvSpPr>
          <p:spPr bwMode="auto">
            <a:xfrm flipH="1" flipV="1">
              <a:off x="3889676" y="5092404"/>
              <a:ext cx="539849" cy="540057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4"/>
            <p:cNvSpPr>
              <a:spLocks noChangeArrowheads="1"/>
            </p:cNvSpPr>
            <p:nvPr/>
          </p:nvSpPr>
          <p:spPr bwMode="auto">
            <a:xfrm flipH="1" flipV="1">
              <a:off x="4961435" y="5092404"/>
              <a:ext cx="539849" cy="540057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4"/>
            <p:cNvSpPr>
              <a:spLocks noChangeArrowheads="1"/>
            </p:cNvSpPr>
            <p:nvPr/>
          </p:nvSpPr>
          <p:spPr bwMode="auto">
            <a:xfrm flipH="1" flipV="1">
              <a:off x="4421586" y="5092404"/>
              <a:ext cx="539849" cy="540057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Rectangle 25"/>
          <p:cNvSpPr>
            <a:spLocks noChangeArrowheads="1"/>
          </p:cNvSpPr>
          <p:nvPr/>
        </p:nvSpPr>
        <p:spPr bwMode="auto">
          <a:xfrm>
            <a:off x="8947805" y="4843347"/>
            <a:ext cx="180848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 algn="ctr">
              <a:defRPr/>
            </a:pP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从左面看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7"/>
          <p:cNvGrpSpPr/>
          <p:nvPr/>
        </p:nvGrpSpPr>
        <p:grpSpPr bwMode="auto">
          <a:xfrm>
            <a:off x="9468485" y="2901315"/>
            <a:ext cx="766445" cy="1521460"/>
            <a:chOff x="7462728" y="4662491"/>
            <a:chExt cx="540001" cy="1071570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29" name="Rectangle 14"/>
            <p:cNvSpPr>
              <a:spLocks noChangeArrowheads="1"/>
            </p:cNvSpPr>
            <p:nvPr/>
          </p:nvSpPr>
          <p:spPr bwMode="auto">
            <a:xfrm flipH="1" flipV="1">
              <a:off x="7462728" y="5194004"/>
              <a:ext cx="539849" cy="540057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4"/>
            <p:cNvSpPr>
              <a:spLocks noChangeArrowheads="1"/>
            </p:cNvSpPr>
            <p:nvPr/>
          </p:nvSpPr>
          <p:spPr bwMode="auto">
            <a:xfrm flipH="1" flipV="1">
              <a:off x="7462728" y="4661889"/>
              <a:ext cx="539849" cy="541646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638040" y="681990"/>
            <a:ext cx="2924175" cy="1910080"/>
            <a:chOff x="6159128" y="1354548"/>
            <a:chExt cx="2139366" cy="141564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3" name="AutoShape 5"/>
            <p:cNvSpPr>
              <a:spLocks noChangeArrowheads="1"/>
            </p:cNvSpPr>
            <p:nvPr/>
          </p:nvSpPr>
          <p:spPr bwMode="auto">
            <a:xfrm>
              <a:off x="6159128" y="1962816"/>
              <a:ext cx="851380" cy="805629"/>
            </a:xfrm>
            <a:prstGeom prst="cube">
              <a:avLst>
                <a:gd name="adj" fmla="val 25000"/>
              </a:avLst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 anchor="ctr"/>
            <a:p>
              <a:pPr algn="ctr">
                <a:defRPr/>
              </a:pP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4" name="组合 1"/>
            <p:cNvGrpSpPr/>
            <p:nvPr/>
          </p:nvGrpSpPr>
          <p:grpSpPr bwMode="auto">
            <a:xfrm>
              <a:off x="6809394" y="1964568"/>
              <a:ext cx="1489100" cy="805628"/>
              <a:chOff x="3775352" y="1998926"/>
              <a:chExt cx="2167786" cy="1217349"/>
            </a:xfrm>
            <a:grpFill/>
          </p:grpSpPr>
          <p:sp>
            <p:nvSpPr>
              <p:cNvPr id="35" name="AutoShape 4"/>
              <p:cNvSpPr>
                <a:spLocks noChangeArrowheads="1"/>
              </p:cNvSpPr>
              <p:nvPr/>
            </p:nvSpPr>
            <p:spPr bwMode="auto">
              <a:xfrm>
                <a:off x="3775352" y="1998926"/>
                <a:ext cx="1239415" cy="1217349"/>
              </a:xfrm>
              <a:prstGeom prst="cube">
                <a:avLst>
                  <a:gd name="adj" fmla="val 25000"/>
                </a:avLst>
              </a:prstGeom>
              <a:grpFill/>
              <a:ln w="12700">
                <a:solidFill>
                  <a:schemeClr val="accent1">
                    <a:lumMod val="75000"/>
                  </a:schemeClr>
                </a:solidFill>
                <a:miter lim="800000"/>
              </a:ln>
            </p:spPr>
            <p:txBody>
              <a:bodyPr anchor="ctr"/>
              <a:p>
                <a:pPr algn="ctr">
                  <a:defRPr/>
                </a:pPr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AutoShape 5"/>
              <p:cNvSpPr>
                <a:spLocks noChangeArrowheads="1"/>
              </p:cNvSpPr>
              <p:nvPr/>
            </p:nvSpPr>
            <p:spPr bwMode="auto">
              <a:xfrm>
                <a:off x="4703724" y="1998926"/>
                <a:ext cx="1239414" cy="1217349"/>
              </a:xfrm>
              <a:prstGeom prst="cube">
                <a:avLst>
                  <a:gd name="adj" fmla="val 25000"/>
                </a:avLst>
              </a:prstGeom>
              <a:grpFill/>
              <a:ln w="12700">
                <a:solidFill>
                  <a:schemeClr val="accent1">
                    <a:lumMod val="75000"/>
                  </a:schemeClr>
                </a:solidFill>
                <a:miter lim="800000"/>
              </a:ln>
            </p:spPr>
            <p:txBody>
              <a:bodyPr anchor="ctr"/>
              <a:p>
                <a:pPr algn="ctr">
                  <a:defRPr/>
                </a:pPr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7" name="AutoShape 5"/>
            <p:cNvSpPr>
              <a:spLocks noChangeArrowheads="1"/>
            </p:cNvSpPr>
            <p:nvPr/>
          </p:nvSpPr>
          <p:spPr bwMode="auto">
            <a:xfrm>
              <a:off x="7446959" y="1354548"/>
              <a:ext cx="851381" cy="805628"/>
            </a:xfrm>
            <a:prstGeom prst="cube">
              <a:avLst>
                <a:gd name="adj" fmla="val 25000"/>
              </a:avLst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 anchor="ctr"/>
            <a:p>
              <a:pPr algn="ctr">
                <a:defRPr/>
              </a:pP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2" grpId="0" bldLvl="0" animBg="1"/>
      <p:bldP spid="2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 bwMode="auto">
          <a:xfrm>
            <a:off x="1710055" y="3750945"/>
            <a:ext cx="1524635" cy="1054735"/>
            <a:chOff x="2858090" y="1083138"/>
            <a:chExt cx="3085048" cy="2133137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3" name="AutoShape 3"/>
            <p:cNvSpPr>
              <a:spLocks noChangeArrowheads="1"/>
            </p:cNvSpPr>
            <p:nvPr/>
          </p:nvSpPr>
          <p:spPr bwMode="auto">
            <a:xfrm>
              <a:off x="2858090" y="1994682"/>
              <a:ext cx="1238363" cy="1218493"/>
            </a:xfrm>
            <a:prstGeom prst="cube">
              <a:avLst>
                <a:gd name="adj" fmla="val 25000"/>
              </a:avLst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AutoShape 4"/>
            <p:cNvSpPr>
              <a:spLocks noChangeArrowheads="1"/>
            </p:cNvSpPr>
            <p:nvPr/>
          </p:nvSpPr>
          <p:spPr bwMode="auto">
            <a:xfrm>
              <a:off x="3776776" y="1997783"/>
              <a:ext cx="1238363" cy="1218492"/>
            </a:xfrm>
            <a:prstGeom prst="cube">
              <a:avLst>
                <a:gd name="adj" fmla="val 25000"/>
              </a:avLst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AutoShape 5"/>
            <p:cNvSpPr>
              <a:spLocks noChangeArrowheads="1"/>
            </p:cNvSpPr>
            <p:nvPr/>
          </p:nvSpPr>
          <p:spPr bwMode="auto">
            <a:xfrm>
              <a:off x="4704773" y="1997783"/>
              <a:ext cx="1238365" cy="1218492"/>
            </a:xfrm>
            <a:prstGeom prst="cube">
              <a:avLst>
                <a:gd name="adj" fmla="val 25000"/>
              </a:avLst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AutoShape 6"/>
            <p:cNvSpPr>
              <a:spLocks noChangeArrowheads="1"/>
            </p:cNvSpPr>
            <p:nvPr/>
          </p:nvSpPr>
          <p:spPr bwMode="auto">
            <a:xfrm>
              <a:off x="3779879" y="1083138"/>
              <a:ext cx="1238365" cy="1218493"/>
            </a:xfrm>
            <a:prstGeom prst="cube">
              <a:avLst>
                <a:gd name="adj" fmla="val 25000"/>
              </a:avLst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5"/>
          <p:cNvGrpSpPr/>
          <p:nvPr/>
        </p:nvGrpSpPr>
        <p:grpSpPr bwMode="auto">
          <a:xfrm>
            <a:off x="4468495" y="4088130"/>
            <a:ext cx="1068705" cy="716915"/>
            <a:chOff x="1428690" y="4520957"/>
            <a:chExt cx="1611608" cy="1080000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9" name="Rectangle 14"/>
            <p:cNvSpPr>
              <a:spLocks noChangeArrowheads="1"/>
            </p:cNvSpPr>
            <p:nvPr/>
          </p:nvSpPr>
          <p:spPr bwMode="auto">
            <a:xfrm flipH="1" flipV="1">
              <a:off x="1959682" y="4520957"/>
              <a:ext cx="540308" cy="540000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 flipH="1" flipV="1">
              <a:off x="1428690" y="5060957"/>
              <a:ext cx="540308" cy="540000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Rectangle 14"/>
            <p:cNvSpPr>
              <a:spLocks noChangeArrowheads="1"/>
            </p:cNvSpPr>
            <p:nvPr/>
          </p:nvSpPr>
          <p:spPr bwMode="auto">
            <a:xfrm flipH="1" flipV="1">
              <a:off x="2499990" y="5060957"/>
              <a:ext cx="540308" cy="540000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 flipH="1" flipV="1">
              <a:off x="1959682" y="5060957"/>
              <a:ext cx="540308" cy="540000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6"/>
          <p:cNvGrpSpPr/>
          <p:nvPr/>
        </p:nvGrpSpPr>
        <p:grpSpPr bwMode="auto">
          <a:xfrm>
            <a:off x="6965950" y="4446270"/>
            <a:ext cx="1068705" cy="358140"/>
            <a:chOff x="3889124" y="5092461"/>
            <a:chExt cx="1611570" cy="540000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flipH="1" flipV="1">
              <a:off x="3889124" y="5092461"/>
              <a:ext cx="540295" cy="540000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Rectangle 14"/>
            <p:cNvSpPr>
              <a:spLocks noChangeArrowheads="1"/>
            </p:cNvSpPr>
            <p:nvPr/>
          </p:nvSpPr>
          <p:spPr bwMode="auto">
            <a:xfrm flipH="1" flipV="1">
              <a:off x="4960399" y="5092461"/>
              <a:ext cx="540295" cy="540000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Rectangle 14"/>
            <p:cNvSpPr>
              <a:spLocks noChangeArrowheads="1"/>
            </p:cNvSpPr>
            <p:nvPr/>
          </p:nvSpPr>
          <p:spPr bwMode="auto">
            <a:xfrm flipH="1" flipV="1">
              <a:off x="4420103" y="5092461"/>
              <a:ext cx="540295" cy="540000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7"/>
          <p:cNvGrpSpPr/>
          <p:nvPr/>
        </p:nvGrpSpPr>
        <p:grpSpPr bwMode="auto">
          <a:xfrm>
            <a:off x="9989185" y="4095115"/>
            <a:ext cx="358140" cy="710565"/>
            <a:chOff x="7462728" y="4662491"/>
            <a:chExt cx="540001" cy="1071570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22" name="Rectangle 14"/>
            <p:cNvSpPr>
              <a:spLocks noChangeArrowheads="1"/>
            </p:cNvSpPr>
            <p:nvPr/>
          </p:nvSpPr>
          <p:spPr bwMode="auto">
            <a:xfrm flipH="1" flipV="1">
              <a:off x="7462728" y="5193617"/>
              <a:ext cx="540001" cy="540444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4"/>
            <p:cNvSpPr>
              <a:spLocks noChangeArrowheads="1"/>
            </p:cNvSpPr>
            <p:nvPr/>
          </p:nvSpPr>
          <p:spPr bwMode="auto">
            <a:xfrm flipH="1" flipV="1">
              <a:off x="7462728" y="4662491"/>
              <a:ext cx="540001" cy="540444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1"/>
          <p:cNvGrpSpPr/>
          <p:nvPr/>
        </p:nvGrpSpPr>
        <p:grpSpPr bwMode="auto">
          <a:xfrm>
            <a:off x="1656080" y="2233930"/>
            <a:ext cx="1637030" cy="1130300"/>
            <a:chOff x="2858263" y="1083138"/>
            <a:chExt cx="3084875" cy="2133137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26" name="AutoShape 3"/>
            <p:cNvSpPr>
              <a:spLocks noChangeArrowheads="1"/>
            </p:cNvSpPr>
            <p:nvPr/>
          </p:nvSpPr>
          <p:spPr bwMode="auto">
            <a:xfrm>
              <a:off x="2858263" y="1994858"/>
              <a:ext cx="1240311" cy="1218523"/>
            </a:xfrm>
            <a:prstGeom prst="cube">
              <a:avLst>
                <a:gd name="adj" fmla="val 25000"/>
              </a:avLst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AutoShape 4"/>
            <p:cNvSpPr>
              <a:spLocks noChangeArrowheads="1"/>
            </p:cNvSpPr>
            <p:nvPr/>
          </p:nvSpPr>
          <p:spPr bwMode="auto">
            <a:xfrm>
              <a:off x="3774763" y="1997753"/>
              <a:ext cx="1240309" cy="1218522"/>
            </a:xfrm>
            <a:prstGeom prst="cube">
              <a:avLst>
                <a:gd name="adj" fmla="val 25000"/>
              </a:avLst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AutoShape 5"/>
            <p:cNvSpPr>
              <a:spLocks noChangeArrowheads="1"/>
            </p:cNvSpPr>
            <p:nvPr/>
          </p:nvSpPr>
          <p:spPr bwMode="auto">
            <a:xfrm>
              <a:off x="4702827" y="1997753"/>
              <a:ext cx="1240311" cy="1218522"/>
            </a:xfrm>
            <a:prstGeom prst="cube">
              <a:avLst>
                <a:gd name="adj" fmla="val 25000"/>
              </a:avLst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AutoShape 6"/>
            <p:cNvSpPr>
              <a:spLocks noChangeArrowheads="1"/>
            </p:cNvSpPr>
            <p:nvPr/>
          </p:nvSpPr>
          <p:spPr bwMode="auto">
            <a:xfrm>
              <a:off x="2860136" y="1083138"/>
              <a:ext cx="1240310" cy="1218523"/>
            </a:xfrm>
            <a:prstGeom prst="cube">
              <a:avLst>
                <a:gd name="adj" fmla="val 25000"/>
              </a:avLst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Rectangle 24"/>
          <p:cNvSpPr>
            <a:spLocks noChangeArrowheads="1"/>
          </p:cNvSpPr>
          <p:nvPr/>
        </p:nvSpPr>
        <p:spPr bwMode="auto">
          <a:xfrm>
            <a:off x="6473825" y="2125345"/>
            <a:ext cx="2073910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algn="ctr">
              <a:defRPr/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从上面看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Rectangle 23"/>
          <p:cNvSpPr>
            <a:spLocks noChangeArrowheads="1"/>
          </p:cNvSpPr>
          <p:nvPr/>
        </p:nvSpPr>
        <p:spPr bwMode="auto">
          <a:xfrm>
            <a:off x="3963035" y="2125345"/>
            <a:ext cx="2073910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algn="ctr">
              <a:defRPr/>
            </a:pPr>
            <a:r>
              <a:rPr lang="zh-CN" altLang="en-US" sz="20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从前面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5"/>
          <p:cNvGrpSpPr/>
          <p:nvPr/>
        </p:nvGrpSpPr>
        <p:grpSpPr bwMode="auto">
          <a:xfrm>
            <a:off x="4504055" y="2673985"/>
            <a:ext cx="1146810" cy="767715"/>
            <a:chOff x="1428728" y="4520957"/>
            <a:chExt cx="1611570" cy="1080000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33" name="Rectangle 14"/>
            <p:cNvSpPr>
              <a:spLocks noChangeArrowheads="1"/>
            </p:cNvSpPr>
            <p:nvPr/>
          </p:nvSpPr>
          <p:spPr bwMode="auto">
            <a:xfrm flipH="1" flipV="1">
              <a:off x="1428728" y="4520957"/>
              <a:ext cx="541047" cy="541447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4"/>
            <p:cNvSpPr>
              <a:spLocks noChangeArrowheads="1"/>
            </p:cNvSpPr>
            <p:nvPr/>
          </p:nvSpPr>
          <p:spPr bwMode="auto">
            <a:xfrm flipH="1" flipV="1">
              <a:off x="1428728" y="5062404"/>
              <a:ext cx="541047" cy="538553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4"/>
            <p:cNvSpPr>
              <a:spLocks noChangeArrowheads="1"/>
            </p:cNvSpPr>
            <p:nvPr/>
          </p:nvSpPr>
          <p:spPr bwMode="auto">
            <a:xfrm flipH="1" flipV="1">
              <a:off x="2499251" y="5062404"/>
              <a:ext cx="541047" cy="538553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4"/>
            <p:cNvSpPr>
              <a:spLocks noChangeArrowheads="1"/>
            </p:cNvSpPr>
            <p:nvPr/>
          </p:nvSpPr>
          <p:spPr bwMode="auto">
            <a:xfrm flipH="1" flipV="1">
              <a:off x="1961096" y="5062404"/>
              <a:ext cx="538155" cy="538553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6"/>
          <p:cNvGrpSpPr/>
          <p:nvPr/>
        </p:nvGrpSpPr>
        <p:grpSpPr bwMode="auto">
          <a:xfrm>
            <a:off x="6939280" y="3056255"/>
            <a:ext cx="1146810" cy="385445"/>
            <a:chOff x="3889124" y="5092461"/>
            <a:chExt cx="1611570" cy="540000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38" name="Rectangle 14"/>
            <p:cNvSpPr>
              <a:spLocks noChangeArrowheads="1"/>
            </p:cNvSpPr>
            <p:nvPr/>
          </p:nvSpPr>
          <p:spPr bwMode="auto">
            <a:xfrm flipH="1" flipV="1">
              <a:off x="3889124" y="5092461"/>
              <a:ext cx="541047" cy="540000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4"/>
            <p:cNvSpPr>
              <a:spLocks noChangeArrowheads="1"/>
            </p:cNvSpPr>
            <p:nvPr/>
          </p:nvSpPr>
          <p:spPr bwMode="auto">
            <a:xfrm flipH="1" flipV="1">
              <a:off x="4962539" y="5092461"/>
              <a:ext cx="538155" cy="540000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4"/>
            <p:cNvSpPr>
              <a:spLocks noChangeArrowheads="1"/>
            </p:cNvSpPr>
            <p:nvPr/>
          </p:nvSpPr>
          <p:spPr bwMode="auto">
            <a:xfrm flipH="1" flipV="1">
              <a:off x="4421492" y="5092461"/>
              <a:ext cx="541047" cy="540000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1" name="Rectangle 25"/>
          <p:cNvSpPr>
            <a:spLocks noChangeArrowheads="1"/>
          </p:cNvSpPr>
          <p:nvPr/>
        </p:nvSpPr>
        <p:spPr bwMode="auto">
          <a:xfrm>
            <a:off x="9130665" y="2125345"/>
            <a:ext cx="2073910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algn="ctr">
              <a:defRPr/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从左面看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7"/>
          <p:cNvGrpSpPr/>
          <p:nvPr/>
        </p:nvGrpSpPr>
        <p:grpSpPr bwMode="auto">
          <a:xfrm>
            <a:off x="9976485" y="2682240"/>
            <a:ext cx="382905" cy="761365"/>
            <a:chOff x="7462728" y="4662491"/>
            <a:chExt cx="540001" cy="1071570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43" name="Rectangle 14"/>
            <p:cNvSpPr>
              <a:spLocks noChangeArrowheads="1"/>
            </p:cNvSpPr>
            <p:nvPr/>
          </p:nvSpPr>
          <p:spPr bwMode="auto">
            <a:xfrm flipH="1" flipV="1">
              <a:off x="7462728" y="5192483"/>
              <a:ext cx="540001" cy="541578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4"/>
            <p:cNvSpPr>
              <a:spLocks noChangeArrowheads="1"/>
            </p:cNvSpPr>
            <p:nvPr/>
          </p:nvSpPr>
          <p:spPr bwMode="auto">
            <a:xfrm flipH="1" flipV="1">
              <a:off x="7462728" y="4662491"/>
              <a:ext cx="540001" cy="541576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1"/>
          <p:cNvGrpSpPr/>
          <p:nvPr/>
        </p:nvGrpSpPr>
        <p:grpSpPr bwMode="auto">
          <a:xfrm>
            <a:off x="1631315" y="5166360"/>
            <a:ext cx="1541145" cy="1062355"/>
            <a:chOff x="2858090" y="1083138"/>
            <a:chExt cx="3096701" cy="2133137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46" name="AutoShape 3"/>
            <p:cNvSpPr>
              <a:spLocks noChangeArrowheads="1"/>
            </p:cNvSpPr>
            <p:nvPr/>
          </p:nvSpPr>
          <p:spPr bwMode="auto">
            <a:xfrm>
              <a:off x="2858090" y="1994261"/>
              <a:ext cx="1238681" cy="1218935"/>
            </a:xfrm>
            <a:prstGeom prst="cube">
              <a:avLst>
                <a:gd name="adj" fmla="val 25000"/>
              </a:avLst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AutoShape 4"/>
            <p:cNvSpPr>
              <a:spLocks noChangeArrowheads="1"/>
            </p:cNvSpPr>
            <p:nvPr/>
          </p:nvSpPr>
          <p:spPr bwMode="auto">
            <a:xfrm>
              <a:off x="3776316" y="2000417"/>
              <a:ext cx="1238681" cy="1215858"/>
            </a:xfrm>
            <a:prstGeom prst="cube">
              <a:avLst>
                <a:gd name="adj" fmla="val 25000"/>
              </a:avLst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AutoShape 5"/>
            <p:cNvSpPr>
              <a:spLocks noChangeArrowheads="1"/>
            </p:cNvSpPr>
            <p:nvPr/>
          </p:nvSpPr>
          <p:spPr bwMode="auto">
            <a:xfrm>
              <a:off x="4703786" y="2000417"/>
              <a:ext cx="1238681" cy="1215858"/>
            </a:xfrm>
            <a:prstGeom prst="cube">
              <a:avLst>
                <a:gd name="adj" fmla="val 25000"/>
              </a:avLst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AutoShape 6"/>
            <p:cNvSpPr>
              <a:spLocks noChangeArrowheads="1"/>
            </p:cNvSpPr>
            <p:nvPr/>
          </p:nvSpPr>
          <p:spPr bwMode="auto">
            <a:xfrm>
              <a:off x="4716111" y="1083138"/>
              <a:ext cx="1238680" cy="1215859"/>
            </a:xfrm>
            <a:prstGeom prst="cube">
              <a:avLst>
                <a:gd name="adj" fmla="val 25000"/>
              </a:avLst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5"/>
          <p:cNvGrpSpPr/>
          <p:nvPr/>
        </p:nvGrpSpPr>
        <p:grpSpPr bwMode="auto">
          <a:xfrm flipH="1">
            <a:off x="4436110" y="5349875"/>
            <a:ext cx="1146810" cy="767715"/>
            <a:chOff x="1428728" y="4520957"/>
            <a:chExt cx="1611570" cy="1080000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51" name="Rectangle 14"/>
            <p:cNvSpPr>
              <a:spLocks noChangeArrowheads="1"/>
            </p:cNvSpPr>
            <p:nvPr/>
          </p:nvSpPr>
          <p:spPr bwMode="auto">
            <a:xfrm flipH="1" flipV="1">
              <a:off x="1428728" y="4520957"/>
              <a:ext cx="541048" cy="541447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4"/>
            <p:cNvSpPr>
              <a:spLocks noChangeArrowheads="1"/>
            </p:cNvSpPr>
            <p:nvPr/>
          </p:nvSpPr>
          <p:spPr bwMode="auto">
            <a:xfrm flipH="1" flipV="1">
              <a:off x="1428728" y="5062404"/>
              <a:ext cx="541048" cy="538553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4"/>
            <p:cNvSpPr>
              <a:spLocks noChangeArrowheads="1"/>
            </p:cNvSpPr>
            <p:nvPr/>
          </p:nvSpPr>
          <p:spPr bwMode="auto">
            <a:xfrm flipH="1" flipV="1">
              <a:off x="2499250" y="5062404"/>
              <a:ext cx="541048" cy="538553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4"/>
            <p:cNvSpPr>
              <a:spLocks noChangeArrowheads="1"/>
            </p:cNvSpPr>
            <p:nvPr/>
          </p:nvSpPr>
          <p:spPr bwMode="auto">
            <a:xfrm flipH="1" flipV="1">
              <a:off x="1961096" y="5062404"/>
              <a:ext cx="538154" cy="538553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6"/>
          <p:cNvGrpSpPr/>
          <p:nvPr/>
        </p:nvGrpSpPr>
        <p:grpSpPr bwMode="auto">
          <a:xfrm>
            <a:off x="6965950" y="5870575"/>
            <a:ext cx="1068705" cy="358140"/>
            <a:chOff x="3889124" y="5092461"/>
            <a:chExt cx="1611570" cy="540000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56" name="Rectangle 14"/>
            <p:cNvSpPr>
              <a:spLocks noChangeArrowheads="1"/>
            </p:cNvSpPr>
            <p:nvPr/>
          </p:nvSpPr>
          <p:spPr bwMode="auto">
            <a:xfrm flipH="1" flipV="1">
              <a:off x="3889124" y="5092461"/>
              <a:ext cx="540295" cy="540000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4"/>
            <p:cNvSpPr>
              <a:spLocks noChangeArrowheads="1"/>
            </p:cNvSpPr>
            <p:nvPr/>
          </p:nvSpPr>
          <p:spPr bwMode="auto">
            <a:xfrm flipH="1" flipV="1">
              <a:off x="4960399" y="5092461"/>
              <a:ext cx="540295" cy="540000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4"/>
            <p:cNvSpPr>
              <a:spLocks noChangeArrowheads="1"/>
            </p:cNvSpPr>
            <p:nvPr/>
          </p:nvSpPr>
          <p:spPr bwMode="auto">
            <a:xfrm flipH="1" flipV="1">
              <a:off x="4420103" y="5092461"/>
              <a:ext cx="540295" cy="540000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7"/>
          <p:cNvGrpSpPr/>
          <p:nvPr/>
        </p:nvGrpSpPr>
        <p:grpSpPr bwMode="auto">
          <a:xfrm>
            <a:off x="9989185" y="5516880"/>
            <a:ext cx="358140" cy="710565"/>
            <a:chOff x="7462728" y="4662491"/>
            <a:chExt cx="540001" cy="1071570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60" name="Rectangle 14"/>
            <p:cNvSpPr>
              <a:spLocks noChangeArrowheads="1"/>
            </p:cNvSpPr>
            <p:nvPr/>
          </p:nvSpPr>
          <p:spPr bwMode="auto">
            <a:xfrm flipH="1" flipV="1">
              <a:off x="7462728" y="5193617"/>
              <a:ext cx="540001" cy="540444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4"/>
            <p:cNvSpPr>
              <a:spLocks noChangeArrowheads="1"/>
            </p:cNvSpPr>
            <p:nvPr/>
          </p:nvSpPr>
          <p:spPr bwMode="auto">
            <a:xfrm flipH="1" flipV="1">
              <a:off x="7462728" y="4662491"/>
              <a:ext cx="540001" cy="540444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62" name="直接连接符 61"/>
          <p:cNvCxnSpPr/>
          <p:nvPr/>
        </p:nvCxnSpPr>
        <p:spPr>
          <a:xfrm>
            <a:off x="1057910" y="3629660"/>
            <a:ext cx="10146665" cy="0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V="1">
            <a:off x="1057910" y="5059045"/>
            <a:ext cx="10158095" cy="635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椭圆 63"/>
          <p:cNvSpPr/>
          <p:nvPr/>
        </p:nvSpPr>
        <p:spPr>
          <a:xfrm>
            <a:off x="3636645" y="2125345"/>
            <a:ext cx="2726055" cy="4229735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 sz="10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圆角矩形 74"/>
          <p:cNvSpPr/>
          <p:nvPr/>
        </p:nvSpPr>
        <p:spPr>
          <a:xfrm>
            <a:off x="4079875" y="386715"/>
            <a:ext cx="5694680" cy="75819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从前面看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形状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不同。</a:t>
            </a:r>
            <a:endParaRPr lang="zh-CN" alt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673100" y="1355725"/>
            <a:ext cx="7157085" cy="5835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交流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从上面看这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个物体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形状相同吗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en-US" altLang="zh-CN" sz="32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3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1" grpId="0" bldLvl="0" animBg="1"/>
      <p:bldP spid="41" grpId="0" bldLvl="0" animBg="1"/>
      <p:bldP spid="64" grpId="0" bldLvl="0" animBg="1"/>
      <p:bldP spid="75" grpId="0" bldLvl="0" animBg="1"/>
      <p:bldP spid="7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 bwMode="auto">
          <a:xfrm>
            <a:off x="1710055" y="3750945"/>
            <a:ext cx="1524635" cy="1054735"/>
            <a:chOff x="2858090" y="1083138"/>
            <a:chExt cx="3085048" cy="2133137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3" name="AutoShape 3"/>
            <p:cNvSpPr>
              <a:spLocks noChangeArrowheads="1"/>
            </p:cNvSpPr>
            <p:nvPr/>
          </p:nvSpPr>
          <p:spPr bwMode="auto">
            <a:xfrm>
              <a:off x="2858090" y="1994682"/>
              <a:ext cx="1238363" cy="1218493"/>
            </a:xfrm>
            <a:prstGeom prst="cube">
              <a:avLst>
                <a:gd name="adj" fmla="val 25000"/>
              </a:avLst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AutoShape 4"/>
            <p:cNvSpPr>
              <a:spLocks noChangeArrowheads="1"/>
            </p:cNvSpPr>
            <p:nvPr/>
          </p:nvSpPr>
          <p:spPr bwMode="auto">
            <a:xfrm>
              <a:off x="3776776" y="1997783"/>
              <a:ext cx="1238363" cy="1218492"/>
            </a:xfrm>
            <a:prstGeom prst="cube">
              <a:avLst>
                <a:gd name="adj" fmla="val 25000"/>
              </a:avLst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AutoShape 5"/>
            <p:cNvSpPr>
              <a:spLocks noChangeArrowheads="1"/>
            </p:cNvSpPr>
            <p:nvPr/>
          </p:nvSpPr>
          <p:spPr bwMode="auto">
            <a:xfrm>
              <a:off x="4704773" y="1997783"/>
              <a:ext cx="1238365" cy="1218492"/>
            </a:xfrm>
            <a:prstGeom prst="cube">
              <a:avLst>
                <a:gd name="adj" fmla="val 25000"/>
              </a:avLst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AutoShape 6"/>
            <p:cNvSpPr>
              <a:spLocks noChangeArrowheads="1"/>
            </p:cNvSpPr>
            <p:nvPr/>
          </p:nvSpPr>
          <p:spPr bwMode="auto">
            <a:xfrm>
              <a:off x="3779879" y="1083138"/>
              <a:ext cx="1238365" cy="1218493"/>
            </a:xfrm>
            <a:prstGeom prst="cube">
              <a:avLst>
                <a:gd name="adj" fmla="val 25000"/>
              </a:avLst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5"/>
          <p:cNvGrpSpPr/>
          <p:nvPr/>
        </p:nvGrpSpPr>
        <p:grpSpPr bwMode="auto">
          <a:xfrm>
            <a:off x="4468495" y="4088130"/>
            <a:ext cx="1068705" cy="716915"/>
            <a:chOff x="1428690" y="4520957"/>
            <a:chExt cx="1611608" cy="1080000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9" name="Rectangle 14"/>
            <p:cNvSpPr>
              <a:spLocks noChangeArrowheads="1"/>
            </p:cNvSpPr>
            <p:nvPr/>
          </p:nvSpPr>
          <p:spPr bwMode="auto">
            <a:xfrm flipH="1" flipV="1">
              <a:off x="1959682" y="4520957"/>
              <a:ext cx="540308" cy="540000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 flipH="1" flipV="1">
              <a:off x="1428690" y="5060957"/>
              <a:ext cx="540308" cy="540000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Rectangle 14"/>
            <p:cNvSpPr>
              <a:spLocks noChangeArrowheads="1"/>
            </p:cNvSpPr>
            <p:nvPr/>
          </p:nvSpPr>
          <p:spPr bwMode="auto">
            <a:xfrm flipH="1" flipV="1">
              <a:off x="2499990" y="5060957"/>
              <a:ext cx="540308" cy="540000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 flipH="1" flipV="1">
              <a:off x="1959682" y="5060957"/>
              <a:ext cx="540308" cy="540000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6"/>
          <p:cNvGrpSpPr/>
          <p:nvPr/>
        </p:nvGrpSpPr>
        <p:grpSpPr bwMode="auto">
          <a:xfrm>
            <a:off x="6965950" y="4446270"/>
            <a:ext cx="1068705" cy="358140"/>
            <a:chOff x="3889124" y="5092461"/>
            <a:chExt cx="1611570" cy="540000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flipH="1" flipV="1">
              <a:off x="3889124" y="5092461"/>
              <a:ext cx="540295" cy="540000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Rectangle 14"/>
            <p:cNvSpPr>
              <a:spLocks noChangeArrowheads="1"/>
            </p:cNvSpPr>
            <p:nvPr/>
          </p:nvSpPr>
          <p:spPr bwMode="auto">
            <a:xfrm flipH="1" flipV="1">
              <a:off x="4960399" y="5092461"/>
              <a:ext cx="540295" cy="540000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Rectangle 14"/>
            <p:cNvSpPr>
              <a:spLocks noChangeArrowheads="1"/>
            </p:cNvSpPr>
            <p:nvPr/>
          </p:nvSpPr>
          <p:spPr bwMode="auto">
            <a:xfrm flipH="1" flipV="1">
              <a:off x="4420103" y="5092461"/>
              <a:ext cx="540295" cy="540000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7"/>
          <p:cNvGrpSpPr/>
          <p:nvPr/>
        </p:nvGrpSpPr>
        <p:grpSpPr bwMode="auto">
          <a:xfrm>
            <a:off x="9989185" y="4095115"/>
            <a:ext cx="358140" cy="710565"/>
            <a:chOff x="7462728" y="4662491"/>
            <a:chExt cx="540001" cy="1071570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22" name="Rectangle 14"/>
            <p:cNvSpPr>
              <a:spLocks noChangeArrowheads="1"/>
            </p:cNvSpPr>
            <p:nvPr/>
          </p:nvSpPr>
          <p:spPr bwMode="auto">
            <a:xfrm flipH="1" flipV="1">
              <a:off x="7462728" y="5193617"/>
              <a:ext cx="540001" cy="540444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4"/>
            <p:cNvSpPr>
              <a:spLocks noChangeArrowheads="1"/>
            </p:cNvSpPr>
            <p:nvPr/>
          </p:nvSpPr>
          <p:spPr bwMode="auto">
            <a:xfrm flipH="1" flipV="1">
              <a:off x="7462728" y="4662491"/>
              <a:ext cx="540001" cy="540444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1"/>
          <p:cNvGrpSpPr/>
          <p:nvPr/>
        </p:nvGrpSpPr>
        <p:grpSpPr bwMode="auto">
          <a:xfrm>
            <a:off x="1656080" y="2233930"/>
            <a:ext cx="1637030" cy="1130300"/>
            <a:chOff x="2858263" y="1083138"/>
            <a:chExt cx="3084875" cy="2133137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26" name="AutoShape 3"/>
            <p:cNvSpPr>
              <a:spLocks noChangeArrowheads="1"/>
            </p:cNvSpPr>
            <p:nvPr/>
          </p:nvSpPr>
          <p:spPr bwMode="auto">
            <a:xfrm>
              <a:off x="2858263" y="1994858"/>
              <a:ext cx="1240311" cy="1218523"/>
            </a:xfrm>
            <a:prstGeom prst="cube">
              <a:avLst>
                <a:gd name="adj" fmla="val 25000"/>
              </a:avLst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AutoShape 4"/>
            <p:cNvSpPr>
              <a:spLocks noChangeArrowheads="1"/>
            </p:cNvSpPr>
            <p:nvPr/>
          </p:nvSpPr>
          <p:spPr bwMode="auto">
            <a:xfrm>
              <a:off x="3774763" y="1997753"/>
              <a:ext cx="1240309" cy="1218522"/>
            </a:xfrm>
            <a:prstGeom prst="cube">
              <a:avLst>
                <a:gd name="adj" fmla="val 25000"/>
              </a:avLst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AutoShape 5"/>
            <p:cNvSpPr>
              <a:spLocks noChangeArrowheads="1"/>
            </p:cNvSpPr>
            <p:nvPr/>
          </p:nvSpPr>
          <p:spPr bwMode="auto">
            <a:xfrm>
              <a:off x="4702827" y="1997753"/>
              <a:ext cx="1240311" cy="1218522"/>
            </a:xfrm>
            <a:prstGeom prst="cube">
              <a:avLst>
                <a:gd name="adj" fmla="val 25000"/>
              </a:avLst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AutoShape 6"/>
            <p:cNvSpPr>
              <a:spLocks noChangeArrowheads="1"/>
            </p:cNvSpPr>
            <p:nvPr/>
          </p:nvSpPr>
          <p:spPr bwMode="auto">
            <a:xfrm>
              <a:off x="2860136" y="1083138"/>
              <a:ext cx="1240310" cy="1218523"/>
            </a:xfrm>
            <a:prstGeom prst="cube">
              <a:avLst>
                <a:gd name="adj" fmla="val 25000"/>
              </a:avLst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Rectangle 24"/>
          <p:cNvSpPr>
            <a:spLocks noChangeArrowheads="1"/>
          </p:cNvSpPr>
          <p:nvPr/>
        </p:nvSpPr>
        <p:spPr bwMode="auto">
          <a:xfrm>
            <a:off x="6473825" y="2125345"/>
            <a:ext cx="2073910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algn="ctr">
              <a:defRPr/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从上面看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Rectangle 23"/>
          <p:cNvSpPr>
            <a:spLocks noChangeArrowheads="1"/>
          </p:cNvSpPr>
          <p:nvPr/>
        </p:nvSpPr>
        <p:spPr bwMode="auto">
          <a:xfrm>
            <a:off x="3963035" y="2125345"/>
            <a:ext cx="2073910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algn="ctr">
              <a:defRPr/>
            </a:pPr>
            <a:r>
              <a:rPr lang="zh-CN" altLang="en-US" sz="20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从前面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5"/>
          <p:cNvGrpSpPr/>
          <p:nvPr/>
        </p:nvGrpSpPr>
        <p:grpSpPr bwMode="auto">
          <a:xfrm>
            <a:off x="4504055" y="2673985"/>
            <a:ext cx="1146810" cy="767715"/>
            <a:chOff x="1428728" y="4520957"/>
            <a:chExt cx="1611570" cy="1080000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33" name="Rectangle 14"/>
            <p:cNvSpPr>
              <a:spLocks noChangeArrowheads="1"/>
            </p:cNvSpPr>
            <p:nvPr/>
          </p:nvSpPr>
          <p:spPr bwMode="auto">
            <a:xfrm flipH="1" flipV="1">
              <a:off x="1428728" y="4520957"/>
              <a:ext cx="541047" cy="541447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4"/>
            <p:cNvSpPr>
              <a:spLocks noChangeArrowheads="1"/>
            </p:cNvSpPr>
            <p:nvPr/>
          </p:nvSpPr>
          <p:spPr bwMode="auto">
            <a:xfrm flipH="1" flipV="1">
              <a:off x="1428728" y="5062404"/>
              <a:ext cx="541047" cy="538553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4"/>
            <p:cNvSpPr>
              <a:spLocks noChangeArrowheads="1"/>
            </p:cNvSpPr>
            <p:nvPr/>
          </p:nvSpPr>
          <p:spPr bwMode="auto">
            <a:xfrm flipH="1" flipV="1">
              <a:off x="2499251" y="5062404"/>
              <a:ext cx="541047" cy="538553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4"/>
            <p:cNvSpPr>
              <a:spLocks noChangeArrowheads="1"/>
            </p:cNvSpPr>
            <p:nvPr/>
          </p:nvSpPr>
          <p:spPr bwMode="auto">
            <a:xfrm flipH="1" flipV="1">
              <a:off x="1961096" y="5062404"/>
              <a:ext cx="538155" cy="538553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6"/>
          <p:cNvGrpSpPr/>
          <p:nvPr/>
        </p:nvGrpSpPr>
        <p:grpSpPr bwMode="auto">
          <a:xfrm>
            <a:off x="6939280" y="3056255"/>
            <a:ext cx="1146810" cy="385445"/>
            <a:chOff x="3889124" y="5092461"/>
            <a:chExt cx="1611570" cy="540000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38" name="Rectangle 14"/>
            <p:cNvSpPr>
              <a:spLocks noChangeArrowheads="1"/>
            </p:cNvSpPr>
            <p:nvPr/>
          </p:nvSpPr>
          <p:spPr bwMode="auto">
            <a:xfrm flipH="1" flipV="1">
              <a:off x="3889124" y="5092461"/>
              <a:ext cx="541047" cy="540000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4"/>
            <p:cNvSpPr>
              <a:spLocks noChangeArrowheads="1"/>
            </p:cNvSpPr>
            <p:nvPr/>
          </p:nvSpPr>
          <p:spPr bwMode="auto">
            <a:xfrm flipH="1" flipV="1">
              <a:off x="4962539" y="5092461"/>
              <a:ext cx="538155" cy="540000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4"/>
            <p:cNvSpPr>
              <a:spLocks noChangeArrowheads="1"/>
            </p:cNvSpPr>
            <p:nvPr/>
          </p:nvSpPr>
          <p:spPr bwMode="auto">
            <a:xfrm flipH="1" flipV="1">
              <a:off x="4421492" y="5092461"/>
              <a:ext cx="541047" cy="540000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1" name="Rectangle 25"/>
          <p:cNvSpPr>
            <a:spLocks noChangeArrowheads="1"/>
          </p:cNvSpPr>
          <p:nvPr/>
        </p:nvSpPr>
        <p:spPr bwMode="auto">
          <a:xfrm>
            <a:off x="9130665" y="2125345"/>
            <a:ext cx="2073910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algn="ctr">
              <a:defRPr/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从左面看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7"/>
          <p:cNvGrpSpPr/>
          <p:nvPr/>
        </p:nvGrpSpPr>
        <p:grpSpPr bwMode="auto">
          <a:xfrm>
            <a:off x="9976485" y="2682240"/>
            <a:ext cx="382905" cy="761365"/>
            <a:chOff x="7462728" y="4662491"/>
            <a:chExt cx="540001" cy="1071570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43" name="Rectangle 14"/>
            <p:cNvSpPr>
              <a:spLocks noChangeArrowheads="1"/>
            </p:cNvSpPr>
            <p:nvPr/>
          </p:nvSpPr>
          <p:spPr bwMode="auto">
            <a:xfrm flipH="1" flipV="1">
              <a:off x="7462728" y="5192483"/>
              <a:ext cx="540001" cy="541578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4"/>
            <p:cNvSpPr>
              <a:spLocks noChangeArrowheads="1"/>
            </p:cNvSpPr>
            <p:nvPr/>
          </p:nvSpPr>
          <p:spPr bwMode="auto">
            <a:xfrm flipH="1" flipV="1">
              <a:off x="7462728" y="4662491"/>
              <a:ext cx="540001" cy="541576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1"/>
          <p:cNvGrpSpPr/>
          <p:nvPr/>
        </p:nvGrpSpPr>
        <p:grpSpPr bwMode="auto">
          <a:xfrm>
            <a:off x="1631315" y="5166360"/>
            <a:ext cx="1541145" cy="1062355"/>
            <a:chOff x="2858090" y="1083138"/>
            <a:chExt cx="3096701" cy="2133137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46" name="AutoShape 3"/>
            <p:cNvSpPr>
              <a:spLocks noChangeArrowheads="1"/>
            </p:cNvSpPr>
            <p:nvPr/>
          </p:nvSpPr>
          <p:spPr bwMode="auto">
            <a:xfrm>
              <a:off x="2858090" y="1994261"/>
              <a:ext cx="1238681" cy="1218935"/>
            </a:xfrm>
            <a:prstGeom prst="cube">
              <a:avLst>
                <a:gd name="adj" fmla="val 25000"/>
              </a:avLst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AutoShape 4"/>
            <p:cNvSpPr>
              <a:spLocks noChangeArrowheads="1"/>
            </p:cNvSpPr>
            <p:nvPr/>
          </p:nvSpPr>
          <p:spPr bwMode="auto">
            <a:xfrm>
              <a:off x="3776316" y="2000417"/>
              <a:ext cx="1238681" cy="1215858"/>
            </a:xfrm>
            <a:prstGeom prst="cube">
              <a:avLst>
                <a:gd name="adj" fmla="val 25000"/>
              </a:avLst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AutoShape 5"/>
            <p:cNvSpPr>
              <a:spLocks noChangeArrowheads="1"/>
            </p:cNvSpPr>
            <p:nvPr/>
          </p:nvSpPr>
          <p:spPr bwMode="auto">
            <a:xfrm>
              <a:off x="4703786" y="2000417"/>
              <a:ext cx="1238681" cy="1215858"/>
            </a:xfrm>
            <a:prstGeom prst="cube">
              <a:avLst>
                <a:gd name="adj" fmla="val 25000"/>
              </a:avLst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AutoShape 6"/>
            <p:cNvSpPr>
              <a:spLocks noChangeArrowheads="1"/>
            </p:cNvSpPr>
            <p:nvPr/>
          </p:nvSpPr>
          <p:spPr bwMode="auto">
            <a:xfrm>
              <a:off x="4716111" y="1083138"/>
              <a:ext cx="1238680" cy="1215859"/>
            </a:xfrm>
            <a:prstGeom prst="cube">
              <a:avLst>
                <a:gd name="adj" fmla="val 25000"/>
              </a:avLst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5"/>
          <p:cNvGrpSpPr/>
          <p:nvPr/>
        </p:nvGrpSpPr>
        <p:grpSpPr bwMode="auto">
          <a:xfrm flipH="1">
            <a:off x="4436110" y="5349875"/>
            <a:ext cx="1146810" cy="767715"/>
            <a:chOff x="1428728" y="4520957"/>
            <a:chExt cx="1611570" cy="1080000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51" name="Rectangle 14"/>
            <p:cNvSpPr>
              <a:spLocks noChangeArrowheads="1"/>
            </p:cNvSpPr>
            <p:nvPr/>
          </p:nvSpPr>
          <p:spPr bwMode="auto">
            <a:xfrm flipH="1" flipV="1">
              <a:off x="1428728" y="4520957"/>
              <a:ext cx="541048" cy="541447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4"/>
            <p:cNvSpPr>
              <a:spLocks noChangeArrowheads="1"/>
            </p:cNvSpPr>
            <p:nvPr/>
          </p:nvSpPr>
          <p:spPr bwMode="auto">
            <a:xfrm flipH="1" flipV="1">
              <a:off x="1428728" y="5062404"/>
              <a:ext cx="541048" cy="538553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4"/>
            <p:cNvSpPr>
              <a:spLocks noChangeArrowheads="1"/>
            </p:cNvSpPr>
            <p:nvPr/>
          </p:nvSpPr>
          <p:spPr bwMode="auto">
            <a:xfrm flipH="1" flipV="1">
              <a:off x="2499250" y="5062404"/>
              <a:ext cx="541048" cy="538553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4"/>
            <p:cNvSpPr>
              <a:spLocks noChangeArrowheads="1"/>
            </p:cNvSpPr>
            <p:nvPr/>
          </p:nvSpPr>
          <p:spPr bwMode="auto">
            <a:xfrm flipH="1" flipV="1">
              <a:off x="1961096" y="5062404"/>
              <a:ext cx="538154" cy="538553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6"/>
          <p:cNvGrpSpPr/>
          <p:nvPr/>
        </p:nvGrpSpPr>
        <p:grpSpPr bwMode="auto">
          <a:xfrm>
            <a:off x="6965950" y="5870575"/>
            <a:ext cx="1068705" cy="358140"/>
            <a:chOff x="3889124" y="5092461"/>
            <a:chExt cx="1611570" cy="540000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56" name="Rectangle 14"/>
            <p:cNvSpPr>
              <a:spLocks noChangeArrowheads="1"/>
            </p:cNvSpPr>
            <p:nvPr/>
          </p:nvSpPr>
          <p:spPr bwMode="auto">
            <a:xfrm flipH="1" flipV="1">
              <a:off x="3889124" y="5092461"/>
              <a:ext cx="540295" cy="540000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4"/>
            <p:cNvSpPr>
              <a:spLocks noChangeArrowheads="1"/>
            </p:cNvSpPr>
            <p:nvPr/>
          </p:nvSpPr>
          <p:spPr bwMode="auto">
            <a:xfrm flipH="1" flipV="1">
              <a:off x="4960399" y="5092461"/>
              <a:ext cx="540295" cy="540000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4"/>
            <p:cNvSpPr>
              <a:spLocks noChangeArrowheads="1"/>
            </p:cNvSpPr>
            <p:nvPr/>
          </p:nvSpPr>
          <p:spPr bwMode="auto">
            <a:xfrm flipH="1" flipV="1">
              <a:off x="4420103" y="5092461"/>
              <a:ext cx="540295" cy="540000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7"/>
          <p:cNvGrpSpPr/>
          <p:nvPr/>
        </p:nvGrpSpPr>
        <p:grpSpPr bwMode="auto">
          <a:xfrm>
            <a:off x="9989185" y="5516880"/>
            <a:ext cx="358140" cy="710565"/>
            <a:chOff x="7462728" y="4662491"/>
            <a:chExt cx="540001" cy="1071570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60" name="Rectangle 14"/>
            <p:cNvSpPr>
              <a:spLocks noChangeArrowheads="1"/>
            </p:cNvSpPr>
            <p:nvPr/>
          </p:nvSpPr>
          <p:spPr bwMode="auto">
            <a:xfrm flipH="1" flipV="1">
              <a:off x="7462728" y="5193617"/>
              <a:ext cx="540001" cy="540444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4"/>
            <p:cNvSpPr>
              <a:spLocks noChangeArrowheads="1"/>
            </p:cNvSpPr>
            <p:nvPr/>
          </p:nvSpPr>
          <p:spPr bwMode="auto">
            <a:xfrm flipH="1" flipV="1">
              <a:off x="7462728" y="4662491"/>
              <a:ext cx="540001" cy="540444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62" name="直接连接符 61"/>
          <p:cNvCxnSpPr/>
          <p:nvPr/>
        </p:nvCxnSpPr>
        <p:spPr>
          <a:xfrm>
            <a:off x="1057910" y="3629660"/>
            <a:ext cx="10146665" cy="0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V="1">
            <a:off x="1057910" y="5059045"/>
            <a:ext cx="10158095" cy="635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椭圆 63"/>
          <p:cNvSpPr/>
          <p:nvPr/>
        </p:nvSpPr>
        <p:spPr>
          <a:xfrm>
            <a:off x="6134100" y="2125345"/>
            <a:ext cx="2726055" cy="4229735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 sz="10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圆角矩形 74"/>
          <p:cNvSpPr/>
          <p:nvPr/>
        </p:nvSpPr>
        <p:spPr>
          <a:xfrm>
            <a:off x="4079875" y="386715"/>
            <a:ext cx="5694680" cy="75819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从上面和左面看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形状相同。</a:t>
            </a:r>
            <a:endParaRPr lang="zh-CN" alt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673100" y="1355725"/>
            <a:ext cx="9227820" cy="5835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交流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从上面和左面看这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个物体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形状相同吗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en-US" altLang="zh-CN" sz="32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8860155" y="2125345"/>
            <a:ext cx="2726055" cy="4229735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 sz="10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bldLvl="0" animBg="1"/>
      <p:bldP spid="75" grpId="0" bldLvl="0" animBg="1"/>
      <p:bldP spid="76" grpId="0"/>
      <p:bldP spid="1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 bwMode="auto">
          <a:xfrm>
            <a:off x="1826895" y="2729865"/>
            <a:ext cx="1524635" cy="1054735"/>
            <a:chOff x="2858090" y="1083138"/>
            <a:chExt cx="3085048" cy="2133137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3" name="AutoShape 3"/>
            <p:cNvSpPr>
              <a:spLocks noChangeArrowheads="1"/>
            </p:cNvSpPr>
            <p:nvPr/>
          </p:nvSpPr>
          <p:spPr bwMode="auto">
            <a:xfrm>
              <a:off x="2858090" y="1994682"/>
              <a:ext cx="1238363" cy="1218493"/>
            </a:xfrm>
            <a:prstGeom prst="cube">
              <a:avLst>
                <a:gd name="adj" fmla="val 25000"/>
              </a:avLst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AutoShape 4"/>
            <p:cNvSpPr>
              <a:spLocks noChangeArrowheads="1"/>
            </p:cNvSpPr>
            <p:nvPr/>
          </p:nvSpPr>
          <p:spPr bwMode="auto">
            <a:xfrm>
              <a:off x="3776776" y="1997783"/>
              <a:ext cx="1238363" cy="1218492"/>
            </a:xfrm>
            <a:prstGeom prst="cube">
              <a:avLst>
                <a:gd name="adj" fmla="val 25000"/>
              </a:avLst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AutoShape 5"/>
            <p:cNvSpPr>
              <a:spLocks noChangeArrowheads="1"/>
            </p:cNvSpPr>
            <p:nvPr/>
          </p:nvSpPr>
          <p:spPr bwMode="auto">
            <a:xfrm>
              <a:off x="4704773" y="1997783"/>
              <a:ext cx="1238365" cy="1218492"/>
            </a:xfrm>
            <a:prstGeom prst="cube">
              <a:avLst>
                <a:gd name="adj" fmla="val 25000"/>
              </a:avLst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AutoShape 6"/>
            <p:cNvSpPr>
              <a:spLocks noChangeArrowheads="1"/>
            </p:cNvSpPr>
            <p:nvPr/>
          </p:nvSpPr>
          <p:spPr bwMode="auto">
            <a:xfrm>
              <a:off x="3779879" y="1083138"/>
              <a:ext cx="1238365" cy="1218493"/>
            </a:xfrm>
            <a:prstGeom prst="cube">
              <a:avLst>
                <a:gd name="adj" fmla="val 25000"/>
              </a:avLst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5"/>
          <p:cNvGrpSpPr/>
          <p:nvPr/>
        </p:nvGrpSpPr>
        <p:grpSpPr bwMode="auto">
          <a:xfrm>
            <a:off x="4585335" y="3067050"/>
            <a:ext cx="1068705" cy="716915"/>
            <a:chOff x="1428690" y="4520957"/>
            <a:chExt cx="1611608" cy="1080000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9" name="Rectangle 14"/>
            <p:cNvSpPr>
              <a:spLocks noChangeArrowheads="1"/>
            </p:cNvSpPr>
            <p:nvPr/>
          </p:nvSpPr>
          <p:spPr bwMode="auto">
            <a:xfrm flipH="1" flipV="1">
              <a:off x="1959682" y="4520957"/>
              <a:ext cx="540308" cy="540000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 flipH="1" flipV="1">
              <a:off x="1428690" y="5060957"/>
              <a:ext cx="540308" cy="540000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Rectangle 14"/>
            <p:cNvSpPr>
              <a:spLocks noChangeArrowheads="1"/>
            </p:cNvSpPr>
            <p:nvPr/>
          </p:nvSpPr>
          <p:spPr bwMode="auto">
            <a:xfrm flipH="1" flipV="1">
              <a:off x="2499990" y="5060957"/>
              <a:ext cx="540308" cy="540000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 flipH="1" flipV="1">
              <a:off x="1959682" y="5060957"/>
              <a:ext cx="540308" cy="540000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6"/>
          <p:cNvGrpSpPr/>
          <p:nvPr/>
        </p:nvGrpSpPr>
        <p:grpSpPr bwMode="auto">
          <a:xfrm>
            <a:off x="7082790" y="3425190"/>
            <a:ext cx="1068705" cy="358140"/>
            <a:chOff x="3889124" y="5092461"/>
            <a:chExt cx="1611570" cy="540000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flipH="1" flipV="1">
              <a:off x="3889124" y="5092461"/>
              <a:ext cx="540295" cy="540000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Rectangle 14"/>
            <p:cNvSpPr>
              <a:spLocks noChangeArrowheads="1"/>
            </p:cNvSpPr>
            <p:nvPr/>
          </p:nvSpPr>
          <p:spPr bwMode="auto">
            <a:xfrm flipH="1" flipV="1">
              <a:off x="4960399" y="5092461"/>
              <a:ext cx="540295" cy="540000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Rectangle 14"/>
            <p:cNvSpPr>
              <a:spLocks noChangeArrowheads="1"/>
            </p:cNvSpPr>
            <p:nvPr/>
          </p:nvSpPr>
          <p:spPr bwMode="auto">
            <a:xfrm flipH="1" flipV="1">
              <a:off x="4420103" y="5092461"/>
              <a:ext cx="540295" cy="540000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7"/>
          <p:cNvGrpSpPr/>
          <p:nvPr/>
        </p:nvGrpSpPr>
        <p:grpSpPr bwMode="auto">
          <a:xfrm>
            <a:off x="10106025" y="3074035"/>
            <a:ext cx="358140" cy="710565"/>
            <a:chOff x="7462728" y="4662491"/>
            <a:chExt cx="540001" cy="1071570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22" name="Rectangle 14"/>
            <p:cNvSpPr>
              <a:spLocks noChangeArrowheads="1"/>
            </p:cNvSpPr>
            <p:nvPr/>
          </p:nvSpPr>
          <p:spPr bwMode="auto">
            <a:xfrm flipH="1" flipV="1">
              <a:off x="7462728" y="5193617"/>
              <a:ext cx="540001" cy="540444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4"/>
            <p:cNvSpPr>
              <a:spLocks noChangeArrowheads="1"/>
            </p:cNvSpPr>
            <p:nvPr/>
          </p:nvSpPr>
          <p:spPr bwMode="auto">
            <a:xfrm flipH="1" flipV="1">
              <a:off x="7462728" y="4662491"/>
              <a:ext cx="540001" cy="540444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1"/>
          <p:cNvGrpSpPr/>
          <p:nvPr/>
        </p:nvGrpSpPr>
        <p:grpSpPr bwMode="auto">
          <a:xfrm>
            <a:off x="1772920" y="1212850"/>
            <a:ext cx="1637030" cy="1130300"/>
            <a:chOff x="2858263" y="1083138"/>
            <a:chExt cx="3084875" cy="2133137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26" name="AutoShape 3"/>
            <p:cNvSpPr>
              <a:spLocks noChangeArrowheads="1"/>
            </p:cNvSpPr>
            <p:nvPr/>
          </p:nvSpPr>
          <p:spPr bwMode="auto">
            <a:xfrm>
              <a:off x="2858263" y="1994858"/>
              <a:ext cx="1240311" cy="1218523"/>
            </a:xfrm>
            <a:prstGeom prst="cube">
              <a:avLst>
                <a:gd name="adj" fmla="val 25000"/>
              </a:avLst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AutoShape 4"/>
            <p:cNvSpPr>
              <a:spLocks noChangeArrowheads="1"/>
            </p:cNvSpPr>
            <p:nvPr/>
          </p:nvSpPr>
          <p:spPr bwMode="auto">
            <a:xfrm>
              <a:off x="3774763" y="1997753"/>
              <a:ext cx="1240309" cy="1218522"/>
            </a:xfrm>
            <a:prstGeom prst="cube">
              <a:avLst>
                <a:gd name="adj" fmla="val 25000"/>
              </a:avLst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AutoShape 5"/>
            <p:cNvSpPr>
              <a:spLocks noChangeArrowheads="1"/>
            </p:cNvSpPr>
            <p:nvPr/>
          </p:nvSpPr>
          <p:spPr bwMode="auto">
            <a:xfrm>
              <a:off x="4702827" y="1997753"/>
              <a:ext cx="1240311" cy="1218522"/>
            </a:xfrm>
            <a:prstGeom prst="cube">
              <a:avLst>
                <a:gd name="adj" fmla="val 25000"/>
              </a:avLst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AutoShape 6"/>
            <p:cNvSpPr>
              <a:spLocks noChangeArrowheads="1"/>
            </p:cNvSpPr>
            <p:nvPr/>
          </p:nvSpPr>
          <p:spPr bwMode="auto">
            <a:xfrm>
              <a:off x="2860136" y="1083138"/>
              <a:ext cx="1240310" cy="1218523"/>
            </a:xfrm>
            <a:prstGeom prst="cube">
              <a:avLst>
                <a:gd name="adj" fmla="val 25000"/>
              </a:avLst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Rectangle 24"/>
          <p:cNvSpPr>
            <a:spLocks noChangeArrowheads="1"/>
          </p:cNvSpPr>
          <p:nvPr/>
        </p:nvSpPr>
        <p:spPr bwMode="auto">
          <a:xfrm>
            <a:off x="6590665" y="1104265"/>
            <a:ext cx="2073910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algn="ctr">
              <a:defRPr/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从上面看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Rectangle 23"/>
          <p:cNvSpPr>
            <a:spLocks noChangeArrowheads="1"/>
          </p:cNvSpPr>
          <p:nvPr/>
        </p:nvSpPr>
        <p:spPr bwMode="auto">
          <a:xfrm>
            <a:off x="4079875" y="1104265"/>
            <a:ext cx="2073910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algn="ctr">
              <a:defRPr/>
            </a:pPr>
            <a:r>
              <a:rPr lang="zh-CN" altLang="en-US" sz="20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从前面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5"/>
          <p:cNvGrpSpPr/>
          <p:nvPr/>
        </p:nvGrpSpPr>
        <p:grpSpPr bwMode="auto">
          <a:xfrm>
            <a:off x="4620895" y="1652905"/>
            <a:ext cx="1146810" cy="767715"/>
            <a:chOff x="1428728" y="4520957"/>
            <a:chExt cx="1611570" cy="1080000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33" name="Rectangle 14"/>
            <p:cNvSpPr>
              <a:spLocks noChangeArrowheads="1"/>
            </p:cNvSpPr>
            <p:nvPr/>
          </p:nvSpPr>
          <p:spPr bwMode="auto">
            <a:xfrm flipH="1" flipV="1">
              <a:off x="1428728" y="4520957"/>
              <a:ext cx="541047" cy="541447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4"/>
            <p:cNvSpPr>
              <a:spLocks noChangeArrowheads="1"/>
            </p:cNvSpPr>
            <p:nvPr/>
          </p:nvSpPr>
          <p:spPr bwMode="auto">
            <a:xfrm flipH="1" flipV="1">
              <a:off x="1428728" y="5062404"/>
              <a:ext cx="541047" cy="538553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4"/>
            <p:cNvSpPr>
              <a:spLocks noChangeArrowheads="1"/>
            </p:cNvSpPr>
            <p:nvPr/>
          </p:nvSpPr>
          <p:spPr bwMode="auto">
            <a:xfrm flipH="1" flipV="1">
              <a:off x="2499251" y="5062404"/>
              <a:ext cx="541047" cy="538553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4"/>
            <p:cNvSpPr>
              <a:spLocks noChangeArrowheads="1"/>
            </p:cNvSpPr>
            <p:nvPr/>
          </p:nvSpPr>
          <p:spPr bwMode="auto">
            <a:xfrm flipH="1" flipV="1">
              <a:off x="1961096" y="5062404"/>
              <a:ext cx="538155" cy="538553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6"/>
          <p:cNvGrpSpPr/>
          <p:nvPr/>
        </p:nvGrpSpPr>
        <p:grpSpPr bwMode="auto">
          <a:xfrm>
            <a:off x="7056120" y="2035175"/>
            <a:ext cx="1146810" cy="385445"/>
            <a:chOff x="3889124" y="5092461"/>
            <a:chExt cx="1611570" cy="540000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38" name="Rectangle 14"/>
            <p:cNvSpPr>
              <a:spLocks noChangeArrowheads="1"/>
            </p:cNvSpPr>
            <p:nvPr/>
          </p:nvSpPr>
          <p:spPr bwMode="auto">
            <a:xfrm flipH="1" flipV="1">
              <a:off x="3889124" y="5092461"/>
              <a:ext cx="541047" cy="540000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4"/>
            <p:cNvSpPr>
              <a:spLocks noChangeArrowheads="1"/>
            </p:cNvSpPr>
            <p:nvPr/>
          </p:nvSpPr>
          <p:spPr bwMode="auto">
            <a:xfrm flipH="1" flipV="1">
              <a:off x="4962539" y="5092461"/>
              <a:ext cx="538155" cy="540000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4"/>
            <p:cNvSpPr>
              <a:spLocks noChangeArrowheads="1"/>
            </p:cNvSpPr>
            <p:nvPr/>
          </p:nvSpPr>
          <p:spPr bwMode="auto">
            <a:xfrm flipH="1" flipV="1">
              <a:off x="4421492" y="5092461"/>
              <a:ext cx="541047" cy="540000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1" name="Rectangle 25"/>
          <p:cNvSpPr>
            <a:spLocks noChangeArrowheads="1"/>
          </p:cNvSpPr>
          <p:nvPr/>
        </p:nvSpPr>
        <p:spPr bwMode="auto">
          <a:xfrm>
            <a:off x="9247505" y="1104265"/>
            <a:ext cx="2073910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algn="ctr">
              <a:defRPr/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从左面看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7"/>
          <p:cNvGrpSpPr/>
          <p:nvPr/>
        </p:nvGrpSpPr>
        <p:grpSpPr bwMode="auto">
          <a:xfrm>
            <a:off x="10093325" y="1661160"/>
            <a:ext cx="382905" cy="761365"/>
            <a:chOff x="7462728" y="4662491"/>
            <a:chExt cx="540001" cy="1071570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43" name="Rectangle 14"/>
            <p:cNvSpPr>
              <a:spLocks noChangeArrowheads="1"/>
            </p:cNvSpPr>
            <p:nvPr/>
          </p:nvSpPr>
          <p:spPr bwMode="auto">
            <a:xfrm flipH="1" flipV="1">
              <a:off x="7462728" y="5192483"/>
              <a:ext cx="540001" cy="541578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4"/>
            <p:cNvSpPr>
              <a:spLocks noChangeArrowheads="1"/>
            </p:cNvSpPr>
            <p:nvPr/>
          </p:nvSpPr>
          <p:spPr bwMode="auto">
            <a:xfrm flipH="1" flipV="1">
              <a:off x="7462728" y="4662491"/>
              <a:ext cx="540001" cy="541576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1"/>
          <p:cNvGrpSpPr/>
          <p:nvPr/>
        </p:nvGrpSpPr>
        <p:grpSpPr bwMode="auto">
          <a:xfrm>
            <a:off x="1748155" y="4145280"/>
            <a:ext cx="1541145" cy="1062355"/>
            <a:chOff x="2858090" y="1083138"/>
            <a:chExt cx="3096701" cy="2133137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46" name="AutoShape 3"/>
            <p:cNvSpPr>
              <a:spLocks noChangeArrowheads="1"/>
            </p:cNvSpPr>
            <p:nvPr/>
          </p:nvSpPr>
          <p:spPr bwMode="auto">
            <a:xfrm>
              <a:off x="2858090" y="1994261"/>
              <a:ext cx="1238681" cy="1218935"/>
            </a:xfrm>
            <a:prstGeom prst="cube">
              <a:avLst>
                <a:gd name="adj" fmla="val 25000"/>
              </a:avLst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AutoShape 4"/>
            <p:cNvSpPr>
              <a:spLocks noChangeArrowheads="1"/>
            </p:cNvSpPr>
            <p:nvPr/>
          </p:nvSpPr>
          <p:spPr bwMode="auto">
            <a:xfrm>
              <a:off x="3776316" y="2000417"/>
              <a:ext cx="1238681" cy="1215858"/>
            </a:xfrm>
            <a:prstGeom prst="cube">
              <a:avLst>
                <a:gd name="adj" fmla="val 25000"/>
              </a:avLst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AutoShape 5"/>
            <p:cNvSpPr>
              <a:spLocks noChangeArrowheads="1"/>
            </p:cNvSpPr>
            <p:nvPr/>
          </p:nvSpPr>
          <p:spPr bwMode="auto">
            <a:xfrm>
              <a:off x="4703786" y="2000417"/>
              <a:ext cx="1238681" cy="1215858"/>
            </a:xfrm>
            <a:prstGeom prst="cube">
              <a:avLst>
                <a:gd name="adj" fmla="val 25000"/>
              </a:avLst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AutoShape 6"/>
            <p:cNvSpPr>
              <a:spLocks noChangeArrowheads="1"/>
            </p:cNvSpPr>
            <p:nvPr/>
          </p:nvSpPr>
          <p:spPr bwMode="auto">
            <a:xfrm>
              <a:off x="4716111" y="1083138"/>
              <a:ext cx="1238680" cy="1215859"/>
            </a:xfrm>
            <a:prstGeom prst="cube">
              <a:avLst>
                <a:gd name="adj" fmla="val 25000"/>
              </a:avLst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5"/>
          <p:cNvGrpSpPr/>
          <p:nvPr/>
        </p:nvGrpSpPr>
        <p:grpSpPr bwMode="auto">
          <a:xfrm flipH="1">
            <a:off x="4552950" y="4328795"/>
            <a:ext cx="1146810" cy="767715"/>
            <a:chOff x="1428728" y="4520957"/>
            <a:chExt cx="1611570" cy="1080000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51" name="Rectangle 14"/>
            <p:cNvSpPr>
              <a:spLocks noChangeArrowheads="1"/>
            </p:cNvSpPr>
            <p:nvPr/>
          </p:nvSpPr>
          <p:spPr bwMode="auto">
            <a:xfrm flipH="1" flipV="1">
              <a:off x="1428728" y="4520957"/>
              <a:ext cx="541048" cy="541447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4"/>
            <p:cNvSpPr>
              <a:spLocks noChangeArrowheads="1"/>
            </p:cNvSpPr>
            <p:nvPr/>
          </p:nvSpPr>
          <p:spPr bwMode="auto">
            <a:xfrm flipH="1" flipV="1">
              <a:off x="1428728" y="5062404"/>
              <a:ext cx="541048" cy="538553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4"/>
            <p:cNvSpPr>
              <a:spLocks noChangeArrowheads="1"/>
            </p:cNvSpPr>
            <p:nvPr/>
          </p:nvSpPr>
          <p:spPr bwMode="auto">
            <a:xfrm flipH="1" flipV="1">
              <a:off x="2499250" y="5062404"/>
              <a:ext cx="541048" cy="538553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4"/>
            <p:cNvSpPr>
              <a:spLocks noChangeArrowheads="1"/>
            </p:cNvSpPr>
            <p:nvPr/>
          </p:nvSpPr>
          <p:spPr bwMode="auto">
            <a:xfrm flipH="1" flipV="1">
              <a:off x="1961096" y="5062404"/>
              <a:ext cx="538154" cy="538553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6"/>
          <p:cNvGrpSpPr/>
          <p:nvPr/>
        </p:nvGrpSpPr>
        <p:grpSpPr bwMode="auto">
          <a:xfrm>
            <a:off x="7082790" y="4849495"/>
            <a:ext cx="1068705" cy="358140"/>
            <a:chOff x="3889124" y="5092461"/>
            <a:chExt cx="1611570" cy="540000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56" name="Rectangle 14"/>
            <p:cNvSpPr>
              <a:spLocks noChangeArrowheads="1"/>
            </p:cNvSpPr>
            <p:nvPr/>
          </p:nvSpPr>
          <p:spPr bwMode="auto">
            <a:xfrm flipH="1" flipV="1">
              <a:off x="3889124" y="5092461"/>
              <a:ext cx="540295" cy="540000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4"/>
            <p:cNvSpPr>
              <a:spLocks noChangeArrowheads="1"/>
            </p:cNvSpPr>
            <p:nvPr/>
          </p:nvSpPr>
          <p:spPr bwMode="auto">
            <a:xfrm flipH="1" flipV="1">
              <a:off x="4960399" y="5092461"/>
              <a:ext cx="540295" cy="540000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4"/>
            <p:cNvSpPr>
              <a:spLocks noChangeArrowheads="1"/>
            </p:cNvSpPr>
            <p:nvPr/>
          </p:nvSpPr>
          <p:spPr bwMode="auto">
            <a:xfrm flipH="1" flipV="1">
              <a:off x="4420103" y="5092461"/>
              <a:ext cx="540295" cy="540000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7"/>
          <p:cNvGrpSpPr/>
          <p:nvPr/>
        </p:nvGrpSpPr>
        <p:grpSpPr bwMode="auto">
          <a:xfrm>
            <a:off x="10106025" y="4495800"/>
            <a:ext cx="358140" cy="710565"/>
            <a:chOff x="7462728" y="4662491"/>
            <a:chExt cx="540001" cy="1071570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60" name="Rectangle 14"/>
            <p:cNvSpPr>
              <a:spLocks noChangeArrowheads="1"/>
            </p:cNvSpPr>
            <p:nvPr/>
          </p:nvSpPr>
          <p:spPr bwMode="auto">
            <a:xfrm flipH="1" flipV="1">
              <a:off x="7462728" y="5193617"/>
              <a:ext cx="540001" cy="540444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4"/>
            <p:cNvSpPr>
              <a:spLocks noChangeArrowheads="1"/>
            </p:cNvSpPr>
            <p:nvPr/>
          </p:nvSpPr>
          <p:spPr bwMode="auto">
            <a:xfrm flipH="1" flipV="1">
              <a:off x="7462728" y="4662491"/>
              <a:ext cx="540001" cy="540444"/>
            </a:xfrm>
            <a:prstGeom prst="rect">
              <a:avLst/>
            </a:prstGeom>
            <a:grpFill/>
            <a:ln w="12700">
              <a:solidFill>
                <a:schemeClr val="accent1">
                  <a:lumMod val="75000"/>
                </a:schemeClr>
              </a:solidFill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62" name="直接连接符 61"/>
          <p:cNvCxnSpPr/>
          <p:nvPr/>
        </p:nvCxnSpPr>
        <p:spPr>
          <a:xfrm>
            <a:off x="1174750" y="2608580"/>
            <a:ext cx="10146665" cy="0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V="1">
            <a:off x="1174750" y="4037965"/>
            <a:ext cx="10158095" cy="635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矩形 65"/>
          <p:cNvSpPr/>
          <p:nvPr/>
        </p:nvSpPr>
        <p:spPr>
          <a:xfrm>
            <a:off x="1826260" y="5295265"/>
            <a:ext cx="9357995" cy="1241425"/>
          </a:xfrm>
          <a:prstGeom prst="rect">
            <a:avLst/>
          </a:prstGeom>
          <a:noFill/>
          <a:ln w="25400"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latinLnBrk="0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不同形状</a:t>
            </a:r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的立体图形从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同一方向</a:t>
            </a:r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进行观察，所看到的形状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可能不同</a:t>
            </a:r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，也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可能相同</a:t>
            </a:r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925202" y="367009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p>
            <a:pPr algn="r"/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TextBox 14"/>
          <p:cNvSpPr txBox="1"/>
          <p:nvPr/>
        </p:nvSpPr>
        <p:spPr>
          <a:xfrm>
            <a:off x="595025" y="1361448"/>
            <a:ext cx="885698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eaLnBrk="0" hangingPunct="0">
              <a:lnSpc>
                <a:spcPct val="10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从前面、上面、右面观察如图两个图形。</a:t>
            </a:r>
            <a:endParaRPr lang="zh-CN" altLang="en-US" sz="32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7" name="TextBox 14"/>
          <p:cNvSpPr txBox="1"/>
          <p:nvPr/>
        </p:nvSpPr>
        <p:spPr>
          <a:xfrm>
            <a:off x="1077625" y="2302011"/>
            <a:ext cx="747538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eaLnBrk="0" hangingPunct="0"/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①从</a:t>
            </a:r>
            <a:r>
              <a:rPr lang="zh-CN" altLang="en-US" sz="3200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　　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面看到的形状相同。 </a:t>
            </a:r>
            <a:endParaRPr lang="zh-CN" altLang="en-US" sz="66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TextBox 14"/>
          <p:cNvSpPr txBox="1"/>
          <p:nvPr/>
        </p:nvSpPr>
        <p:spPr>
          <a:xfrm>
            <a:off x="2472253" y="2236212"/>
            <a:ext cx="7200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eaLnBrk="0" hangingPunct="0"/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前</a:t>
            </a:r>
            <a:endParaRPr lang="zh-CN" altLang="en-US" sz="32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11" name="TextBox 14"/>
          <p:cNvSpPr txBox="1"/>
          <p:nvPr/>
        </p:nvSpPr>
        <p:spPr>
          <a:xfrm>
            <a:off x="1077448" y="3242049"/>
            <a:ext cx="845841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eaLnBrk="0" hangingPunct="0"/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②把你看到相同的形状画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在下边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的方格纸上。</a:t>
            </a:r>
            <a:endParaRPr lang="zh-CN" altLang="en-US" sz="66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oo101.jpg" descr="id:2147503703;FounderCES"/>
          <p:cNvPicPr/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333" t="3690" r="1797" b="-1021"/>
          <a:stretch>
            <a:fillRect/>
          </a:stretch>
        </p:blipFill>
        <p:spPr>
          <a:xfrm>
            <a:off x="5316488" y="3973071"/>
            <a:ext cx="4557396" cy="2088232"/>
          </a:xfrm>
          <a:prstGeom prst="rect">
            <a:avLst/>
          </a:prstGeom>
        </p:spPr>
      </p:pic>
      <p:sp>
        <p:nvSpPr>
          <p:cNvPr id="13" name="立方体 12"/>
          <p:cNvSpPr/>
          <p:nvPr/>
        </p:nvSpPr>
        <p:spPr>
          <a:xfrm>
            <a:off x="1481987" y="4963304"/>
            <a:ext cx="613942" cy="613942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立方体 13"/>
          <p:cNvSpPr/>
          <p:nvPr/>
        </p:nvSpPr>
        <p:spPr>
          <a:xfrm>
            <a:off x="2091712" y="4819288"/>
            <a:ext cx="613942" cy="613942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立方体 14"/>
          <p:cNvSpPr/>
          <p:nvPr/>
        </p:nvSpPr>
        <p:spPr>
          <a:xfrm>
            <a:off x="1945277" y="4947595"/>
            <a:ext cx="613942" cy="613942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立方体 16"/>
          <p:cNvSpPr/>
          <p:nvPr/>
        </p:nvSpPr>
        <p:spPr>
          <a:xfrm>
            <a:off x="1481987" y="4531256"/>
            <a:ext cx="613942" cy="613942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立方体 17"/>
          <p:cNvSpPr/>
          <p:nvPr/>
        </p:nvSpPr>
        <p:spPr>
          <a:xfrm>
            <a:off x="3240652" y="4916425"/>
            <a:ext cx="613942" cy="613942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立方体 20"/>
          <p:cNvSpPr/>
          <p:nvPr/>
        </p:nvSpPr>
        <p:spPr>
          <a:xfrm>
            <a:off x="3090000" y="5079380"/>
            <a:ext cx="613942" cy="613942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立方体 21"/>
          <p:cNvSpPr/>
          <p:nvPr/>
        </p:nvSpPr>
        <p:spPr>
          <a:xfrm>
            <a:off x="3703942" y="4900716"/>
            <a:ext cx="613942" cy="613942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立方体 22"/>
          <p:cNvSpPr/>
          <p:nvPr/>
        </p:nvSpPr>
        <p:spPr>
          <a:xfrm>
            <a:off x="3218540" y="4465438"/>
            <a:ext cx="613942" cy="613942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902217" y="5009400"/>
            <a:ext cx="471188" cy="471190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375241" y="5009400"/>
            <a:ext cx="471188" cy="471190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900664" y="4549135"/>
            <a:ext cx="471188" cy="471190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3" grpId="0" bldLvl="0" animBg="1"/>
      <p:bldP spid="34" grpId="0" bldLvl="0" animBg="1"/>
      <p:bldP spid="3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完成教材第14页“做一做”。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520863" y="1263015"/>
            <a:ext cx="6580844" cy="583565"/>
          </a:xfrm>
          <a:prstGeom prst="rect">
            <a:avLst/>
          </a:prstGeom>
        </p:spPr>
        <p:txBody>
          <a:bodyPr wrap="square">
            <a:spAutoFit/>
          </a:bodyPr>
          <a:p>
            <a:pPr indent="-900430">
              <a:lnSpc>
                <a:spcPct val="100000"/>
              </a:lnSpc>
            </a:pPr>
            <a:r>
              <a:rPr 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摆一摆，看一看。</a:t>
            </a:r>
            <a:endParaRPr lang="zh-CN" sz="32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charset="0"/>
            </a:endParaRPr>
          </a:p>
        </p:txBody>
      </p:sp>
      <p:sp>
        <p:nvSpPr>
          <p:cNvPr id="4" name="TextBox 17"/>
          <p:cNvSpPr txBox="1">
            <a:spLocks noChangeArrowheads="1"/>
          </p:cNvSpPr>
          <p:nvPr/>
        </p:nvSpPr>
        <p:spPr bwMode="auto">
          <a:xfrm>
            <a:off x="681355" y="4085590"/>
            <a:ext cx="11510645" cy="583565"/>
          </a:xfrm>
          <a:prstGeom prst="rect">
            <a:avLst/>
          </a:prstGeom>
        </p:spPr>
        <p:txBody>
          <a:bodyPr wrap="square">
            <a:spAutoFit/>
          </a:bodyPr>
          <a:p>
            <a:pPr indent="-900430">
              <a:lnSpc>
                <a:spcPct val="100000"/>
              </a:lnSpc>
            </a:pPr>
            <a:r>
              <a:rPr 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这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3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个物体，从哪面看到的图形相同？从哪面看到的图形不同？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Times New Roman" panose="020206030504050203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1425" y="2079625"/>
            <a:ext cx="7169785" cy="177292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 bwMode="auto">
          <a:xfrm>
            <a:off x="2699385" y="5439958"/>
            <a:ext cx="2683504" cy="583565"/>
            <a:chOff x="539552" y="4626868"/>
            <a:chExt cx="2116813" cy="778525"/>
          </a:xfrm>
        </p:grpSpPr>
        <p:sp>
          <p:nvSpPr>
            <p:cNvPr id="9" name="圆角矩形 8"/>
            <p:cNvSpPr/>
            <p:nvPr/>
          </p:nvSpPr>
          <p:spPr>
            <a:xfrm>
              <a:off x="539552" y="4689673"/>
              <a:ext cx="2084954" cy="702127"/>
            </a:xfrm>
            <a:prstGeom prst="roundRect">
              <a:avLst/>
            </a:prstGeom>
            <a:gradFill>
              <a:gsLst>
                <a:gs pos="0">
                  <a:schemeClr val="accent2">
                    <a:lumMod val="110000"/>
                    <a:satMod val="105000"/>
                    <a:tint val="67000"/>
                  </a:schemeClr>
                </a:gs>
                <a:gs pos="74000">
                  <a:schemeClr val="accent2">
                    <a:lumMod val="40000"/>
                    <a:lumOff val="60000"/>
                  </a:schemeClr>
                </a:gs>
                <a:gs pos="100000">
                  <a:schemeClr val="accent2">
                    <a:lumMod val="105000"/>
                    <a:satMod val="109000"/>
                    <a:tint val="81000"/>
                  </a:schemeClr>
                </a:gs>
              </a:gsLst>
            </a:gradFill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68275" y="4626868"/>
              <a:ext cx="1988090" cy="7785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zh-CN" sz="32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rPr>
                <a:t>形状相同的</a:t>
              </a:r>
              <a:endParaRPr lang="zh-CN" altLang="zh-CN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5870975" y="6013284"/>
            <a:ext cx="1605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zh-CN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从</a:t>
            </a:r>
            <a:r>
              <a:rPr lang="zh-CN" altLang="en-US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上</a:t>
            </a:r>
            <a:r>
              <a:rPr lang="zh-CN" altLang="zh-CN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面</a:t>
            </a:r>
            <a:r>
              <a:rPr lang="zh-CN" altLang="en-US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看</a:t>
            </a:r>
            <a:endParaRPr lang="zh-CN" altLang="en-US" sz="28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71133" y="5013847"/>
            <a:ext cx="1605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zh-CN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从</a:t>
            </a:r>
            <a:r>
              <a:rPr lang="zh-CN" altLang="en-US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左</a:t>
            </a:r>
            <a:r>
              <a:rPr lang="zh-CN" altLang="zh-CN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面</a:t>
            </a:r>
            <a:r>
              <a:rPr lang="zh-CN" altLang="en-US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看</a:t>
            </a:r>
            <a:endParaRPr lang="zh-CN" altLang="en-US" sz="28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grpSp>
        <p:nvGrpSpPr>
          <p:cNvPr id="15" name="组合 6"/>
          <p:cNvGrpSpPr/>
          <p:nvPr/>
        </p:nvGrpSpPr>
        <p:grpSpPr bwMode="auto">
          <a:xfrm>
            <a:off x="8194812" y="6117009"/>
            <a:ext cx="996307" cy="333746"/>
            <a:chOff x="3889124" y="5092461"/>
            <a:chExt cx="1611570" cy="540000"/>
          </a:xfrm>
          <a:solidFill>
            <a:srgbClr val="E9D479"/>
          </a:solidFill>
        </p:grpSpPr>
        <p:sp>
          <p:nvSpPr>
            <p:cNvPr id="33" name="Rectangle 14"/>
            <p:cNvSpPr>
              <a:spLocks noChangeArrowheads="1"/>
            </p:cNvSpPr>
            <p:nvPr/>
          </p:nvSpPr>
          <p:spPr bwMode="auto">
            <a:xfrm flipH="1" flipV="1">
              <a:off x="3889676" y="5091992"/>
              <a:ext cx="539849" cy="540000"/>
            </a:xfrm>
            <a:prstGeom prst="rect">
              <a:avLst/>
            </a:prstGeom>
            <a:grpFill/>
            <a:ln w="9525">
              <a:solidFill>
                <a:schemeClr val="accent2">
                  <a:lumMod val="60000"/>
                  <a:lumOff val="40000"/>
                </a:schemeClr>
              </a:solidFill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Rectangle 14"/>
            <p:cNvSpPr>
              <a:spLocks noChangeArrowheads="1"/>
            </p:cNvSpPr>
            <p:nvPr/>
          </p:nvSpPr>
          <p:spPr bwMode="auto">
            <a:xfrm flipH="1" flipV="1">
              <a:off x="4961435" y="5091992"/>
              <a:ext cx="539849" cy="540000"/>
            </a:xfrm>
            <a:prstGeom prst="rect">
              <a:avLst/>
            </a:prstGeom>
            <a:grpFill/>
            <a:ln w="9525">
              <a:solidFill>
                <a:schemeClr val="accent2">
                  <a:lumMod val="60000"/>
                  <a:lumOff val="40000"/>
                </a:schemeClr>
              </a:solidFill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4"/>
            <p:cNvSpPr>
              <a:spLocks noChangeArrowheads="1"/>
            </p:cNvSpPr>
            <p:nvPr/>
          </p:nvSpPr>
          <p:spPr bwMode="auto">
            <a:xfrm flipH="1" flipV="1">
              <a:off x="4421586" y="5091992"/>
              <a:ext cx="539849" cy="540000"/>
            </a:xfrm>
            <a:prstGeom prst="rect">
              <a:avLst/>
            </a:prstGeom>
            <a:grpFill/>
            <a:ln w="9525">
              <a:solidFill>
                <a:schemeClr val="accent2">
                  <a:lumMod val="60000"/>
                  <a:lumOff val="40000"/>
                </a:schemeClr>
              </a:solidFill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6"/>
          <p:cNvGrpSpPr/>
          <p:nvPr/>
        </p:nvGrpSpPr>
        <p:grpSpPr bwMode="auto">
          <a:xfrm rot="16200000">
            <a:off x="7945554" y="5011980"/>
            <a:ext cx="996307" cy="333746"/>
            <a:chOff x="3889124" y="5092461"/>
            <a:chExt cx="1611570" cy="540000"/>
          </a:xfrm>
          <a:solidFill>
            <a:srgbClr val="EEDB70"/>
          </a:solidFill>
        </p:grpSpPr>
        <p:sp>
          <p:nvSpPr>
            <p:cNvPr id="37" name="Rectangle 14"/>
            <p:cNvSpPr>
              <a:spLocks noChangeArrowheads="1"/>
            </p:cNvSpPr>
            <p:nvPr/>
          </p:nvSpPr>
          <p:spPr bwMode="auto">
            <a:xfrm flipH="1" flipV="1">
              <a:off x="3889676" y="5091992"/>
              <a:ext cx="539849" cy="540000"/>
            </a:xfrm>
            <a:prstGeom prst="rect">
              <a:avLst/>
            </a:prstGeom>
            <a:grpFill/>
            <a:ln w="9525">
              <a:solidFill>
                <a:schemeClr val="accent2">
                  <a:lumMod val="60000"/>
                  <a:lumOff val="40000"/>
                </a:schemeClr>
              </a:solidFill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4"/>
            <p:cNvSpPr>
              <a:spLocks noChangeArrowheads="1"/>
            </p:cNvSpPr>
            <p:nvPr/>
          </p:nvSpPr>
          <p:spPr bwMode="auto">
            <a:xfrm flipH="1" flipV="1">
              <a:off x="4961435" y="5091992"/>
              <a:ext cx="539849" cy="540000"/>
            </a:xfrm>
            <a:prstGeom prst="rect">
              <a:avLst/>
            </a:prstGeom>
            <a:grpFill/>
            <a:ln w="9525">
              <a:solidFill>
                <a:schemeClr val="accent2">
                  <a:lumMod val="60000"/>
                  <a:lumOff val="40000"/>
                </a:schemeClr>
              </a:solidFill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4"/>
            <p:cNvSpPr>
              <a:spLocks noChangeArrowheads="1"/>
            </p:cNvSpPr>
            <p:nvPr/>
          </p:nvSpPr>
          <p:spPr bwMode="auto">
            <a:xfrm flipH="1" flipV="1">
              <a:off x="4421586" y="5091992"/>
              <a:ext cx="539849" cy="540000"/>
            </a:xfrm>
            <a:prstGeom prst="rect">
              <a:avLst/>
            </a:prstGeom>
            <a:grpFill/>
            <a:ln w="9525">
              <a:solidFill>
                <a:schemeClr val="accent2">
                  <a:lumMod val="60000"/>
                  <a:lumOff val="40000"/>
                </a:schemeClr>
              </a:solidFill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7476380" y="4978242"/>
            <a:ext cx="589280" cy="5835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7476380" y="5991997"/>
            <a:ext cx="589280" cy="5835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左大括号 41"/>
          <p:cNvSpPr/>
          <p:nvPr/>
        </p:nvSpPr>
        <p:spPr>
          <a:xfrm>
            <a:off x="5528310" y="5217795"/>
            <a:ext cx="269875" cy="1064260"/>
          </a:xfrm>
          <a:prstGeom prst="leftBrace">
            <a:avLst>
              <a:gd name="adj1" fmla="val 33730"/>
              <a:gd name="adj2" fmla="val 5000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40" grpId="0" bldLvl="0" animBg="1"/>
      <p:bldP spid="41" grpId="0" bldLvl="0" animBg="1"/>
      <p:bldP spid="4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" name="组合 15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5" name="图片 14" descr="图片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2" name="图片 11" descr="fxzb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pic>
        <p:nvPicPr>
          <p:cNvPr id="47" name="oo90.jpg" descr="id:2147503647;FounderCE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5166" y="58024"/>
            <a:ext cx="5326941" cy="2969522"/>
          </a:xfrm>
          <a:prstGeom prst="rect">
            <a:avLst/>
          </a:prstGeom>
        </p:spPr>
      </p:pic>
      <p:sp>
        <p:nvSpPr>
          <p:cNvPr id="48" name="矩形 47"/>
          <p:cNvSpPr/>
          <p:nvPr/>
        </p:nvSpPr>
        <p:spPr>
          <a:xfrm>
            <a:off x="297354" y="1230991"/>
            <a:ext cx="1808480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填一填。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647756" y="3288564"/>
            <a:ext cx="6930390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从前面看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是图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en-US" altLang="zh-CN" sz="3200" i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的有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)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781021" y="328729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008093" y="415647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863773" y="590895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480161" y="415908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647756" y="4156654"/>
            <a:ext cx="6899910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从前面看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是图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en-US" altLang="zh-CN" sz="3200" i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的有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647756" y="5025021"/>
            <a:ext cx="6899910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(3)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从左面看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是图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en-US" altLang="zh-CN" sz="3200" i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的有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647756" y="5899461"/>
            <a:ext cx="7416824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(4)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从上面看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是图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en-US" altLang="zh-CN" sz="3200" i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的有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   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7077054" y="502946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549122" y="503207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066570" y="121863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362714" y="121863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730866" y="121863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8013421" y="121863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5009659" y="1731402"/>
            <a:ext cx="894797" cy="5847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3200" i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009659" y="2474188"/>
            <a:ext cx="872355" cy="5847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3200" i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53" grpId="0"/>
      <p:bldP spid="57" grpId="0"/>
      <p:bldP spid="5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完成教材第14页“做一做”。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520863" y="1263015"/>
            <a:ext cx="6580844" cy="583565"/>
          </a:xfrm>
          <a:prstGeom prst="rect">
            <a:avLst/>
          </a:prstGeom>
        </p:spPr>
        <p:txBody>
          <a:bodyPr wrap="square">
            <a:spAutoFit/>
          </a:bodyPr>
          <a:p>
            <a:pPr indent="-900430">
              <a:lnSpc>
                <a:spcPct val="100000"/>
              </a:lnSpc>
            </a:pPr>
            <a:r>
              <a:rPr 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摆一摆，看一看。</a:t>
            </a:r>
            <a:endParaRPr lang="zh-CN" sz="32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charset="0"/>
            </a:endParaRPr>
          </a:p>
        </p:txBody>
      </p:sp>
      <p:sp>
        <p:nvSpPr>
          <p:cNvPr id="4" name="TextBox 17"/>
          <p:cNvSpPr txBox="1">
            <a:spLocks noChangeArrowheads="1"/>
          </p:cNvSpPr>
          <p:nvPr/>
        </p:nvSpPr>
        <p:spPr bwMode="auto">
          <a:xfrm>
            <a:off x="681355" y="4085590"/>
            <a:ext cx="11510645" cy="583565"/>
          </a:xfrm>
          <a:prstGeom prst="rect">
            <a:avLst/>
          </a:prstGeom>
        </p:spPr>
        <p:txBody>
          <a:bodyPr wrap="square">
            <a:spAutoFit/>
          </a:bodyPr>
          <a:p>
            <a:pPr indent="-900430">
              <a:lnSpc>
                <a:spcPct val="100000"/>
              </a:lnSpc>
            </a:pPr>
            <a:r>
              <a:rPr 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这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3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个物体，从哪面看到的图形相同？从哪面看到的图形不同？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Times New Roman" panose="020206030504050203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1425" y="2079625"/>
            <a:ext cx="7169785" cy="177292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 bwMode="auto">
          <a:xfrm>
            <a:off x="1706880" y="5224058"/>
            <a:ext cx="2713989" cy="583565"/>
            <a:chOff x="539552" y="4626868"/>
            <a:chExt cx="2140860" cy="778525"/>
          </a:xfrm>
        </p:grpSpPr>
        <p:sp>
          <p:nvSpPr>
            <p:cNvPr id="9" name="圆角矩形 8"/>
            <p:cNvSpPr/>
            <p:nvPr/>
          </p:nvSpPr>
          <p:spPr>
            <a:xfrm>
              <a:off x="539552" y="4689673"/>
              <a:ext cx="2084954" cy="702127"/>
            </a:xfrm>
            <a:prstGeom prst="roundRect">
              <a:avLst/>
            </a:prstGeom>
            <a:gradFill>
              <a:gsLst>
                <a:gs pos="0">
                  <a:schemeClr val="accent2">
                    <a:lumMod val="110000"/>
                    <a:satMod val="105000"/>
                    <a:tint val="67000"/>
                  </a:schemeClr>
                </a:gs>
                <a:gs pos="74000">
                  <a:schemeClr val="accent2">
                    <a:lumMod val="40000"/>
                    <a:lumOff val="60000"/>
                  </a:schemeClr>
                </a:gs>
                <a:gs pos="100000">
                  <a:schemeClr val="accent2">
                    <a:lumMod val="105000"/>
                    <a:satMod val="109000"/>
                    <a:tint val="81000"/>
                  </a:schemeClr>
                </a:gs>
              </a:gsLst>
            </a:gradFill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64095" y="4626868"/>
              <a:ext cx="2116317" cy="7785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zh-CN" sz="32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rPr>
                <a:t>形状不相同的</a:t>
              </a:r>
              <a:endParaRPr lang="zh-CN" altLang="zh-CN" sz="32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4558277" y="5285376"/>
            <a:ext cx="1605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zh-CN" sz="28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从</a:t>
            </a:r>
            <a:r>
              <a:rPr lang="zh-CN" altLang="en-US" sz="28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前</a:t>
            </a:r>
            <a:r>
              <a:rPr lang="zh-CN" altLang="zh-CN" sz="28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面</a:t>
            </a:r>
            <a:r>
              <a:rPr lang="zh-CN" altLang="en-US" sz="28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看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143360" y="5270902"/>
            <a:ext cx="538480" cy="52197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 bwMode="auto">
          <a:xfrm>
            <a:off x="7181177" y="5011291"/>
            <a:ext cx="798909" cy="804863"/>
            <a:chOff x="5246128" y="4020342"/>
            <a:chExt cx="1320213" cy="1328440"/>
          </a:xfrm>
          <a:solidFill>
            <a:srgbClr val="EBDA72"/>
          </a:solidFill>
        </p:grpSpPr>
        <p:sp>
          <p:nvSpPr>
            <p:cNvPr id="44" name="Rectangle 14"/>
            <p:cNvSpPr>
              <a:spLocks noChangeArrowheads="1"/>
            </p:cNvSpPr>
            <p:nvPr/>
          </p:nvSpPr>
          <p:spPr bwMode="auto">
            <a:xfrm rot="-5400000" flipH="1" flipV="1">
              <a:off x="5246127" y="4903788"/>
              <a:ext cx="444995" cy="444994"/>
            </a:xfrm>
            <a:prstGeom prst="rect">
              <a:avLst/>
            </a:prstGeom>
            <a:grpFill/>
            <a:ln w="9525">
              <a:solidFill>
                <a:schemeClr val="accent2">
                  <a:lumMod val="60000"/>
                  <a:lumOff val="40000"/>
                </a:schemeClr>
              </a:solidFill>
              <a:miter lim="800000"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4"/>
            <p:cNvSpPr>
              <a:spLocks noChangeArrowheads="1"/>
            </p:cNvSpPr>
            <p:nvPr/>
          </p:nvSpPr>
          <p:spPr bwMode="auto">
            <a:xfrm rot="-5400000" flipH="1" flipV="1">
              <a:off x="5246127" y="4020343"/>
              <a:ext cx="444995" cy="444994"/>
            </a:xfrm>
            <a:prstGeom prst="rect">
              <a:avLst/>
            </a:prstGeom>
            <a:grpFill/>
            <a:ln w="9525">
              <a:solidFill>
                <a:schemeClr val="accent2">
                  <a:lumMod val="60000"/>
                  <a:lumOff val="40000"/>
                </a:schemeClr>
              </a:solidFill>
              <a:miter lim="800000"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4"/>
            <p:cNvSpPr>
              <a:spLocks noChangeArrowheads="1"/>
            </p:cNvSpPr>
            <p:nvPr/>
          </p:nvSpPr>
          <p:spPr bwMode="auto">
            <a:xfrm rot="-5400000" flipH="1" flipV="1">
              <a:off x="5246127" y="4465337"/>
              <a:ext cx="444995" cy="444994"/>
            </a:xfrm>
            <a:prstGeom prst="rect">
              <a:avLst/>
            </a:prstGeom>
            <a:grpFill/>
            <a:ln w="9525">
              <a:solidFill>
                <a:schemeClr val="accent2">
                  <a:lumMod val="60000"/>
                  <a:lumOff val="40000"/>
                </a:schemeClr>
              </a:solidFill>
              <a:miter lim="800000"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4"/>
            <p:cNvSpPr>
              <a:spLocks noChangeArrowheads="1"/>
            </p:cNvSpPr>
            <p:nvPr/>
          </p:nvSpPr>
          <p:spPr bwMode="auto">
            <a:xfrm rot="-5400000" flipH="1" flipV="1">
              <a:off x="5691121" y="4903788"/>
              <a:ext cx="444995" cy="444994"/>
            </a:xfrm>
            <a:prstGeom prst="rect">
              <a:avLst/>
            </a:prstGeom>
            <a:grpFill/>
            <a:ln w="9525">
              <a:solidFill>
                <a:schemeClr val="accent2">
                  <a:lumMod val="60000"/>
                  <a:lumOff val="40000"/>
                </a:schemeClr>
              </a:solidFill>
              <a:miter lim="800000"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4"/>
            <p:cNvSpPr>
              <a:spLocks noChangeArrowheads="1"/>
            </p:cNvSpPr>
            <p:nvPr/>
          </p:nvSpPr>
          <p:spPr bwMode="auto">
            <a:xfrm rot="-5400000" flipH="1" flipV="1">
              <a:off x="6121346" y="4903788"/>
              <a:ext cx="444995" cy="444994"/>
            </a:xfrm>
            <a:prstGeom prst="rect">
              <a:avLst/>
            </a:prstGeom>
            <a:grpFill/>
            <a:ln w="9525">
              <a:solidFill>
                <a:schemeClr val="accent2">
                  <a:lumMod val="60000"/>
                  <a:lumOff val="40000"/>
                </a:schemeClr>
              </a:solidFill>
              <a:miter lim="800000"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 bwMode="auto">
          <a:xfrm>
            <a:off x="8405312" y="4998195"/>
            <a:ext cx="798910" cy="809625"/>
            <a:chOff x="5246128" y="4010365"/>
            <a:chExt cx="1320213" cy="1338417"/>
          </a:xfrm>
          <a:solidFill>
            <a:srgbClr val="F0D870"/>
          </a:solidFill>
        </p:grpSpPr>
        <p:sp>
          <p:nvSpPr>
            <p:cNvPr id="50" name="Rectangle 14"/>
            <p:cNvSpPr>
              <a:spLocks noChangeArrowheads="1"/>
            </p:cNvSpPr>
            <p:nvPr/>
          </p:nvSpPr>
          <p:spPr bwMode="auto">
            <a:xfrm rot="-5400000" flipH="1" flipV="1">
              <a:off x="5246127" y="4903788"/>
              <a:ext cx="444995" cy="444994"/>
            </a:xfrm>
            <a:prstGeom prst="rect">
              <a:avLst/>
            </a:prstGeom>
            <a:grpFill/>
            <a:ln w="9525">
              <a:solidFill>
                <a:schemeClr val="accent2">
                  <a:lumMod val="60000"/>
                  <a:lumOff val="40000"/>
                </a:schemeClr>
              </a:solidFill>
              <a:miter lim="800000"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4"/>
            <p:cNvSpPr>
              <a:spLocks noChangeArrowheads="1"/>
            </p:cNvSpPr>
            <p:nvPr/>
          </p:nvSpPr>
          <p:spPr bwMode="auto">
            <a:xfrm rot="-5400000" flipH="1" flipV="1">
              <a:off x="5685027" y="4010366"/>
              <a:ext cx="444995" cy="444994"/>
            </a:xfrm>
            <a:prstGeom prst="rect">
              <a:avLst/>
            </a:prstGeom>
            <a:grpFill/>
            <a:ln w="9525">
              <a:solidFill>
                <a:schemeClr val="accent2">
                  <a:lumMod val="60000"/>
                  <a:lumOff val="40000"/>
                </a:schemeClr>
              </a:solidFill>
              <a:miter lim="800000"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4"/>
            <p:cNvSpPr>
              <a:spLocks noChangeArrowheads="1"/>
            </p:cNvSpPr>
            <p:nvPr/>
          </p:nvSpPr>
          <p:spPr bwMode="auto">
            <a:xfrm rot="-5400000" flipH="1" flipV="1">
              <a:off x="5685027" y="4455360"/>
              <a:ext cx="444995" cy="444994"/>
            </a:xfrm>
            <a:prstGeom prst="rect">
              <a:avLst/>
            </a:prstGeom>
            <a:grpFill/>
            <a:ln w="9525">
              <a:solidFill>
                <a:schemeClr val="accent2">
                  <a:lumMod val="60000"/>
                  <a:lumOff val="40000"/>
                </a:schemeClr>
              </a:solidFill>
              <a:miter lim="800000"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4"/>
            <p:cNvSpPr>
              <a:spLocks noChangeArrowheads="1"/>
            </p:cNvSpPr>
            <p:nvPr/>
          </p:nvSpPr>
          <p:spPr bwMode="auto">
            <a:xfrm rot="-5400000" flipH="1" flipV="1">
              <a:off x="5691121" y="4903788"/>
              <a:ext cx="444995" cy="444994"/>
            </a:xfrm>
            <a:prstGeom prst="rect">
              <a:avLst/>
            </a:prstGeom>
            <a:grpFill/>
            <a:ln w="9525">
              <a:solidFill>
                <a:schemeClr val="accent2">
                  <a:lumMod val="60000"/>
                  <a:lumOff val="40000"/>
                </a:schemeClr>
              </a:solidFill>
              <a:miter lim="800000"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4"/>
            <p:cNvSpPr>
              <a:spLocks noChangeArrowheads="1"/>
            </p:cNvSpPr>
            <p:nvPr/>
          </p:nvSpPr>
          <p:spPr bwMode="auto">
            <a:xfrm rot="-5400000" flipH="1" flipV="1">
              <a:off x="6121346" y="4903788"/>
              <a:ext cx="444995" cy="444994"/>
            </a:xfrm>
            <a:prstGeom prst="rect">
              <a:avLst/>
            </a:prstGeom>
            <a:grpFill/>
            <a:ln w="9525">
              <a:solidFill>
                <a:schemeClr val="accent2">
                  <a:lumMod val="60000"/>
                  <a:lumOff val="40000"/>
                </a:schemeClr>
              </a:solidFill>
              <a:miter lim="800000"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 bwMode="auto">
          <a:xfrm flipH="1">
            <a:off x="9629449" y="5004148"/>
            <a:ext cx="798909" cy="803672"/>
            <a:chOff x="5246128" y="4020342"/>
            <a:chExt cx="1320213" cy="1328440"/>
          </a:xfrm>
          <a:solidFill>
            <a:srgbClr val="EDD57B"/>
          </a:solidFill>
        </p:grpSpPr>
        <p:sp>
          <p:nvSpPr>
            <p:cNvPr id="56" name="Rectangle 14"/>
            <p:cNvSpPr>
              <a:spLocks noChangeArrowheads="1"/>
            </p:cNvSpPr>
            <p:nvPr/>
          </p:nvSpPr>
          <p:spPr bwMode="auto">
            <a:xfrm rot="-5400000" flipH="1" flipV="1">
              <a:off x="5246127" y="4903788"/>
              <a:ext cx="444995" cy="444994"/>
            </a:xfrm>
            <a:prstGeom prst="rect">
              <a:avLst/>
            </a:prstGeom>
            <a:grpFill/>
            <a:ln w="9525">
              <a:solidFill>
                <a:schemeClr val="accent2">
                  <a:lumMod val="60000"/>
                  <a:lumOff val="40000"/>
                </a:schemeClr>
              </a:solidFill>
              <a:miter lim="800000"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4"/>
            <p:cNvSpPr>
              <a:spLocks noChangeArrowheads="1"/>
            </p:cNvSpPr>
            <p:nvPr/>
          </p:nvSpPr>
          <p:spPr bwMode="auto">
            <a:xfrm rot="-5400000" flipH="1" flipV="1">
              <a:off x="5246127" y="4020343"/>
              <a:ext cx="444995" cy="444994"/>
            </a:xfrm>
            <a:prstGeom prst="rect">
              <a:avLst/>
            </a:prstGeom>
            <a:grpFill/>
            <a:ln w="9525">
              <a:solidFill>
                <a:schemeClr val="accent2">
                  <a:lumMod val="60000"/>
                  <a:lumOff val="40000"/>
                </a:schemeClr>
              </a:solidFill>
              <a:miter lim="800000"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4"/>
            <p:cNvSpPr>
              <a:spLocks noChangeArrowheads="1"/>
            </p:cNvSpPr>
            <p:nvPr/>
          </p:nvSpPr>
          <p:spPr bwMode="auto">
            <a:xfrm rot="-5400000" flipH="1" flipV="1">
              <a:off x="5246127" y="4465337"/>
              <a:ext cx="444995" cy="444994"/>
            </a:xfrm>
            <a:prstGeom prst="rect">
              <a:avLst/>
            </a:prstGeom>
            <a:grpFill/>
            <a:ln w="9525">
              <a:solidFill>
                <a:schemeClr val="accent2">
                  <a:lumMod val="60000"/>
                  <a:lumOff val="40000"/>
                </a:schemeClr>
              </a:solidFill>
              <a:miter lim="800000"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4"/>
            <p:cNvSpPr>
              <a:spLocks noChangeArrowheads="1"/>
            </p:cNvSpPr>
            <p:nvPr/>
          </p:nvSpPr>
          <p:spPr bwMode="auto">
            <a:xfrm rot="-5400000" flipH="1" flipV="1">
              <a:off x="5691121" y="4903788"/>
              <a:ext cx="444995" cy="444994"/>
            </a:xfrm>
            <a:prstGeom prst="rect">
              <a:avLst/>
            </a:prstGeom>
            <a:grpFill/>
            <a:ln w="9525">
              <a:solidFill>
                <a:schemeClr val="accent2">
                  <a:lumMod val="60000"/>
                  <a:lumOff val="40000"/>
                </a:schemeClr>
              </a:solidFill>
              <a:miter lim="800000"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4"/>
            <p:cNvSpPr>
              <a:spLocks noChangeArrowheads="1"/>
            </p:cNvSpPr>
            <p:nvPr/>
          </p:nvSpPr>
          <p:spPr bwMode="auto">
            <a:xfrm rot="-5400000" flipH="1" flipV="1">
              <a:off x="6121346" y="4903788"/>
              <a:ext cx="444995" cy="444994"/>
            </a:xfrm>
            <a:prstGeom prst="rect">
              <a:avLst/>
            </a:prstGeom>
            <a:grpFill/>
            <a:ln w="9525">
              <a:solidFill>
                <a:schemeClr val="accent2">
                  <a:lumMod val="60000"/>
                  <a:lumOff val="40000"/>
                </a:schemeClr>
              </a:solidFill>
              <a:miter lim="800000"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3" name="图片 2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5" name="图片 4" descr="stlx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9" name="文本框 22"/>
          <p:cNvSpPr txBox="1"/>
          <p:nvPr/>
        </p:nvSpPr>
        <p:spPr>
          <a:xfrm flipH="1">
            <a:off x="3297867" y="179656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605894" y="196082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9" name="图片 18" descr="图片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8" name="图片 17" descr="ktx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sp>
        <p:nvSpPr>
          <p:cNvPr id="66" name="矩形 65"/>
          <p:cNvSpPr/>
          <p:nvPr/>
        </p:nvSpPr>
        <p:spPr>
          <a:xfrm>
            <a:off x="2787015" y="2058035"/>
            <a:ext cx="6617970" cy="2525395"/>
          </a:xfrm>
          <a:prstGeom prst="rect">
            <a:avLst/>
          </a:prstGeom>
          <a:noFill/>
          <a:ln w="38100"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latinLnBrk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不同形状</a:t>
            </a:r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的立体图形从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同一方向</a:t>
            </a:r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进行观察，所看到的形状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可能不同</a:t>
            </a:r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，也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可能相同</a:t>
            </a:r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22"/>
          <p:cNvSpPr txBox="1"/>
          <p:nvPr/>
        </p:nvSpPr>
        <p:spPr>
          <a:xfrm flipH="1">
            <a:off x="3829447" y="1782582"/>
            <a:ext cx="597578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教材第16页练习四第5题。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22"/>
          <p:cNvSpPr txBox="1"/>
          <p:nvPr/>
        </p:nvSpPr>
        <p:spPr>
          <a:xfrm flipH="1">
            <a:off x="3829447" y="27552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76200" y="-146050"/>
            <a:ext cx="3195320" cy="1609090"/>
            <a:chOff x="120" y="-71"/>
            <a:chExt cx="5032" cy="2534"/>
          </a:xfrm>
        </p:grpSpPr>
        <p:pic>
          <p:nvPicPr>
            <p:cNvPr id="21" name="图片 20" descr="图片10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22" name="图片 21" descr="zysj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2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  <a:endParaRPr lang="zh-CN" sz="2800"/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  <a:endParaRPr lang="zh-CN" sz="2800"/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23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4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  <a:endParaRPr kumimoji="0" lang="zh-CN" altLang="en-US" sz="54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6" name="TextBox 14"/>
          <p:cNvSpPr txBox="1"/>
          <p:nvPr/>
        </p:nvSpPr>
        <p:spPr>
          <a:xfrm>
            <a:off x="4965596" y="312460"/>
            <a:ext cx="192195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手影游戏</a:t>
            </a:r>
            <a:endParaRPr lang="zh-CN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5357" y="1138535"/>
            <a:ext cx="6580816" cy="506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6" name="TextBox 14"/>
          <p:cNvSpPr txBox="1"/>
          <p:nvPr/>
        </p:nvSpPr>
        <p:spPr>
          <a:xfrm>
            <a:off x="4965596" y="312460"/>
            <a:ext cx="192195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手影游戏</a:t>
            </a:r>
            <a:endParaRPr lang="zh-CN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007" y="1145011"/>
            <a:ext cx="6625311" cy="49182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6" name="TextBox 14"/>
          <p:cNvSpPr txBox="1"/>
          <p:nvPr/>
        </p:nvSpPr>
        <p:spPr>
          <a:xfrm>
            <a:off x="4965596" y="312460"/>
            <a:ext cx="192195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手影游戏</a:t>
            </a:r>
            <a:endParaRPr lang="zh-CN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887" y="1319178"/>
            <a:ext cx="6603241" cy="47828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6" name="TextBox 14"/>
          <p:cNvSpPr txBox="1"/>
          <p:nvPr/>
        </p:nvSpPr>
        <p:spPr>
          <a:xfrm>
            <a:off x="4965596" y="312460"/>
            <a:ext cx="192195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手影游戏</a:t>
            </a:r>
            <a:endParaRPr lang="zh-CN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" name="图片 101"/>
          <p:cNvPicPr/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6810" y="1384300"/>
            <a:ext cx="4330700" cy="4089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" name="图片 102"/>
          <p:cNvPicPr/>
          <p:nvPr/>
        </p:nvPicPr>
        <p:blipFill>
          <a:blip r:embed="rId7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05475" y="1384300"/>
            <a:ext cx="4902200" cy="3670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圆角矩形标注 7"/>
          <p:cNvSpPr/>
          <p:nvPr/>
        </p:nvSpPr>
        <p:spPr>
          <a:xfrm>
            <a:off x="3063240" y="5293995"/>
            <a:ext cx="6065520" cy="781685"/>
          </a:xfrm>
          <a:prstGeom prst="wedgeRoundRectCallout">
            <a:avLst>
              <a:gd name="adj1" fmla="val 49891"/>
              <a:gd name="adj2" fmla="val 14532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人的手没变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影子的形状变了。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  <a:endParaRPr kumimoji="0" lang="zh-CN" altLang="en-US" sz="54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7" name="组合 26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28" name="图片 27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9" name="图片 28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pic>
        <p:nvPicPr>
          <p:cNvPr id="249" name="wlj001.jpg" descr="id:2147503668;FounderCES"/>
          <p:cNvPicPr/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1720" y="1512570"/>
            <a:ext cx="10068560" cy="2289810"/>
          </a:xfrm>
          <a:prstGeom prst="rect">
            <a:avLst/>
          </a:prstGeom>
        </p:spPr>
      </p:pic>
      <p:sp>
        <p:nvSpPr>
          <p:cNvPr id="8" name="圆角矩形标注 7"/>
          <p:cNvSpPr/>
          <p:nvPr/>
        </p:nvSpPr>
        <p:spPr>
          <a:xfrm>
            <a:off x="3063240" y="4905375"/>
            <a:ext cx="6065520" cy="781685"/>
          </a:xfrm>
          <a:prstGeom prst="wedgeRoundRectCallout">
            <a:avLst>
              <a:gd name="adj1" fmla="val 49891"/>
              <a:gd name="adj2" fmla="val 14532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学会从</a:t>
            </a: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不同角度</a:t>
            </a:r>
            <a:r>
              <a:rPr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观察物体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p="http://schemas.openxmlformats.org/presentationml/2006/main">
  <p:tag name="KSO_WM_UNIT_PLACING_PICTURE_USER_VIEWPORT" val="{&quot;height&quot;:2805,&quot;width&quot;:2850}"/>
</p:tagLst>
</file>

<file path=ppt/tags/tag11.xml><?xml version="1.0" encoding="utf-8"?>
<p:tagLst xmlns:p="http://schemas.openxmlformats.org/presentationml/2006/main">
  <p:tag name="KSO_WM_UNIT_PLACING_PICTURE_USER_VIEWPORT" val="{&quot;height&quot;:2796,&quot;width&quot;:2811}"/>
</p:tagLst>
</file>

<file path=ppt/tags/tag12.xml><?xml version="1.0" encoding="utf-8"?>
<p:tagLst xmlns:p="http://schemas.openxmlformats.org/presentationml/2006/main">
  <p:tag name="KSO_WM_UNIT_PLACING_PICTURE_USER_VIEWPORT" val="{&quot;height&quot;:3475,&quot;width&quot;:9470}"/>
</p:tagLst>
</file>

<file path=ppt/tags/tag13.xml><?xml version="1.0" encoding="utf-8"?>
<p:tagLst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3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8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9.xml><?xml version="1.0" encoding="utf-8"?>
<p:tagLst xmlns:p="http://schemas.openxmlformats.org/presentationml/2006/main">
  <p:tag name="KSO_WM_UNIT_PLACING_PICTURE_USER_VIEWPORT" val="{&quot;height&quot;:1847,&quot;width&quot;:3217}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958</Words>
  <Application>WPS 演示</Application>
  <PresentationFormat>自定义</PresentationFormat>
  <Paragraphs>179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Calibri Light</vt:lpstr>
      <vt:lpstr>黑体</vt:lpstr>
      <vt:lpstr>微软雅黑</vt:lpstr>
      <vt:lpstr>Times New Roman</vt:lpstr>
      <vt:lpstr>Arial Unicode MS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zhangyumiao</cp:lastModifiedBy>
  <cp:revision>2160</cp:revision>
  <dcterms:created xsi:type="dcterms:W3CDTF">2017-11-13T08:28:00Z</dcterms:created>
  <dcterms:modified xsi:type="dcterms:W3CDTF">2021-09-23T01:25:12Z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ICV">
    <vt:lpwstr>4F0A4B609BE44C15B12AA685084A963D</vt:lpwstr>
  </property>
</Properties>
</file>